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8" r:id="rId7"/>
    <p:sldId id="260" r:id="rId8"/>
    <p:sldId id="262" r:id="rId9"/>
    <p:sldId id="261" r:id="rId10"/>
    <p:sldId id="263" r:id="rId11"/>
    <p:sldId id="269" r:id="rId12"/>
    <p:sldId id="270" r:id="rId13"/>
    <p:sldId id="271" r:id="rId14"/>
    <p:sldId id="272" r:id="rId15"/>
    <p:sldId id="273" r:id="rId16"/>
    <p:sldId id="25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0091" autoAdjust="0"/>
  </p:normalViewPr>
  <p:slideViewPr>
    <p:cSldViewPr snapToGrid="0">
      <p:cViewPr varScale="1">
        <p:scale>
          <a:sx n="146" d="100"/>
          <a:sy n="146" d="100"/>
        </p:scale>
        <p:origin x="708"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BB587D-6E8E-4CA4-B286-09B8C05434B6}" type="doc">
      <dgm:prSet loTypeId="urn:microsoft.com/office/officeart/2005/8/layout/process5" loCatId="process" qsTypeId="urn:microsoft.com/office/officeart/2005/8/quickstyle/simple1" qsCatId="simple" csTypeId="urn:microsoft.com/office/officeart/2005/8/colors/accent1_4" csCatId="accent1" phldr="1"/>
      <dgm:spPr/>
      <dgm:t>
        <a:bodyPr/>
        <a:lstStyle/>
        <a:p>
          <a:endParaRPr lang="en-GB"/>
        </a:p>
      </dgm:t>
    </dgm:pt>
    <dgm:pt modelId="{98D64862-65E4-4141-AE18-1156296B6DA6}">
      <dgm:prSet phldrT="[Text]"/>
      <dgm:spPr/>
      <dgm:t>
        <a:bodyPr/>
        <a:lstStyle/>
        <a:p>
          <a:r>
            <a:rPr lang="en-GB" dirty="0"/>
            <a:t>Initial assessment and interview</a:t>
          </a:r>
        </a:p>
      </dgm:t>
    </dgm:pt>
    <dgm:pt modelId="{3C5D3FB3-20D7-4FAE-859D-342DAFC915F1}" type="parTrans" cxnId="{FE5BB131-0644-4C9B-BFAA-E0A7E68D1D56}">
      <dgm:prSet/>
      <dgm:spPr/>
      <dgm:t>
        <a:bodyPr/>
        <a:lstStyle/>
        <a:p>
          <a:endParaRPr lang="en-GB"/>
        </a:p>
      </dgm:t>
    </dgm:pt>
    <dgm:pt modelId="{78F818CF-5E9E-4778-8036-E5A2A9422AA6}" type="sibTrans" cxnId="{FE5BB131-0644-4C9B-BFAA-E0A7E68D1D56}">
      <dgm:prSet/>
      <dgm:spPr/>
      <dgm:t>
        <a:bodyPr/>
        <a:lstStyle/>
        <a:p>
          <a:endParaRPr lang="en-GB" dirty="0"/>
        </a:p>
      </dgm:t>
    </dgm:pt>
    <dgm:pt modelId="{46E0374F-7812-4B82-ACD4-37FDBFDDC548}">
      <dgm:prSet phldrT="[Text]"/>
      <dgm:spPr/>
      <dgm:t>
        <a:bodyPr/>
        <a:lstStyle/>
        <a:p>
          <a:r>
            <a:rPr lang="en-GB" dirty="0"/>
            <a:t>Knowledge, Skills and Behaviours</a:t>
          </a:r>
        </a:p>
      </dgm:t>
    </dgm:pt>
    <dgm:pt modelId="{2FE2EA36-D1BE-4DED-AA27-D92B79C35F65}" type="parTrans" cxnId="{9E3ED32B-A12C-4076-9AC1-670B4E3BC036}">
      <dgm:prSet/>
      <dgm:spPr/>
      <dgm:t>
        <a:bodyPr/>
        <a:lstStyle/>
        <a:p>
          <a:endParaRPr lang="en-GB"/>
        </a:p>
      </dgm:t>
    </dgm:pt>
    <dgm:pt modelId="{3F2C36A2-495F-4AC7-B1EB-0B8FE5E0CF1A}" type="sibTrans" cxnId="{9E3ED32B-A12C-4076-9AC1-670B4E3BC036}">
      <dgm:prSet/>
      <dgm:spPr/>
      <dgm:t>
        <a:bodyPr/>
        <a:lstStyle/>
        <a:p>
          <a:endParaRPr lang="en-GB" dirty="0"/>
        </a:p>
      </dgm:t>
    </dgm:pt>
    <dgm:pt modelId="{E8CCACB4-4156-42E4-9CF1-582F2CD538A7}">
      <dgm:prSet phldrT="[Text]"/>
      <dgm:spPr/>
      <dgm:t>
        <a:bodyPr/>
        <a:lstStyle/>
        <a:p>
          <a:r>
            <a:rPr lang="en-GB" dirty="0"/>
            <a:t>Gateway</a:t>
          </a:r>
        </a:p>
      </dgm:t>
    </dgm:pt>
    <dgm:pt modelId="{96B8ABB3-512B-4A1D-991C-B60A224A5CF6}" type="parTrans" cxnId="{D4C8F5E1-9B40-4CD1-8E11-BD984A7CF058}">
      <dgm:prSet/>
      <dgm:spPr/>
      <dgm:t>
        <a:bodyPr/>
        <a:lstStyle/>
        <a:p>
          <a:endParaRPr lang="en-GB"/>
        </a:p>
      </dgm:t>
    </dgm:pt>
    <dgm:pt modelId="{E4D6F65F-D04A-4DB9-B834-99F67F46E803}" type="sibTrans" cxnId="{D4C8F5E1-9B40-4CD1-8E11-BD984A7CF058}">
      <dgm:prSet/>
      <dgm:spPr/>
      <dgm:t>
        <a:bodyPr/>
        <a:lstStyle/>
        <a:p>
          <a:endParaRPr lang="en-GB" dirty="0"/>
        </a:p>
      </dgm:t>
    </dgm:pt>
    <dgm:pt modelId="{16507C84-E18E-493D-97E9-2AE3E44DBB3A}">
      <dgm:prSet/>
      <dgm:spPr/>
      <dgm:t>
        <a:bodyPr/>
        <a:lstStyle/>
        <a:p>
          <a:r>
            <a:rPr lang="en-GB" dirty="0"/>
            <a:t>End Point Assessment</a:t>
          </a:r>
        </a:p>
      </dgm:t>
    </dgm:pt>
    <dgm:pt modelId="{027B6EBE-A7C8-45F2-B11F-0183560F307E}" type="parTrans" cxnId="{6E48B59A-422E-4E8A-B0CD-20EFC4526B55}">
      <dgm:prSet/>
      <dgm:spPr/>
      <dgm:t>
        <a:bodyPr/>
        <a:lstStyle/>
        <a:p>
          <a:endParaRPr lang="en-GB"/>
        </a:p>
      </dgm:t>
    </dgm:pt>
    <dgm:pt modelId="{333FBB8A-8F17-49E4-8716-7183A714D1DA}" type="sibTrans" cxnId="{6E48B59A-422E-4E8A-B0CD-20EFC4526B55}">
      <dgm:prSet/>
      <dgm:spPr/>
      <dgm:t>
        <a:bodyPr/>
        <a:lstStyle/>
        <a:p>
          <a:endParaRPr lang="en-GB" dirty="0"/>
        </a:p>
      </dgm:t>
    </dgm:pt>
    <dgm:pt modelId="{42A3BB95-A61E-42AE-9D41-8D53E25D8243}">
      <dgm:prSet/>
      <dgm:spPr/>
      <dgm:t>
        <a:bodyPr/>
        <a:lstStyle/>
        <a:p>
          <a:r>
            <a:rPr lang="en-GB" dirty="0"/>
            <a:t>Completion </a:t>
          </a:r>
          <a:br>
            <a:rPr lang="pl-PL" dirty="0"/>
          </a:br>
          <a:r>
            <a:rPr lang="en-GB" dirty="0"/>
            <a:t>and certification</a:t>
          </a:r>
        </a:p>
      </dgm:t>
    </dgm:pt>
    <dgm:pt modelId="{5450E16C-5F7E-431F-867F-BA6C87CC0D27}" type="parTrans" cxnId="{6D4C32C5-2FA0-4A95-8E2D-B4E842CFE825}">
      <dgm:prSet/>
      <dgm:spPr/>
      <dgm:t>
        <a:bodyPr/>
        <a:lstStyle/>
        <a:p>
          <a:endParaRPr lang="en-GB"/>
        </a:p>
      </dgm:t>
    </dgm:pt>
    <dgm:pt modelId="{C4E61DE0-D23B-4F31-B528-D481FD5EA801}" type="sibTrans" cxnId="{6D4C32C5-2FA0-4A95-8E2D-B4E842CFE825}">
      <dgm:prSet/>
      <dgm:spPr/>
      <dgm:t>
        <a:bodyPr/>
        <a:lstStyle/>
        <a:p>
          <a:endParaRPr lang="en-GB"/>
        </a:p>
      </dgm:t>
    </dgm:pt>
    <dgm:pt modelId="{E06C29F5-322F-490C-A6BF-0D3428100554}" type="pres">
      <dgm:prSet presAssocID="{05BB587D-6E8E-4CA4-B286-09B8C05434B6}" presName="diagram" presStyleCnt="0">
        <dgm:presLayoutVars>
          <dgm:dir/>
          <dgm:resizeHandles val="exact"/>
        </dgm:presLayoutVars>
      </dgm:prSet>
      <dgm:spPr/>
    </dgm:pt>
    <dgm:pt modelId="{084B680D-A40A-48CA-828D-C87A9D2EBC3E}" type="pres">
      <dgm:prSet presAssocID="{98D64862-65E4-4141-AE18-1156296B6DA6}" presName="node" presStyleLbl="node1" presStyleIdx="0" presStyleCnt="5">
        <dgm:presLayoutVars>
          <dgm:bulletEnabled val="1"/>
        </dgm:presLayoutVars>
      </dgm:prSet>
      <dgm:spPr/>
    </dgm:pt>
    <dgm:pt modelId="{F5EF44E7-448C-4716-A76D-B8CDEFB43967}" type="pres">
      <dgm:prSet presAssocID="{78F818CF-5E9E-4778-8036-E5A2A9422AA6}" presName="sibTrans" presStyleLbl="sibTrans2D1" presStyleIdx="0" presStyleCnt="4"/>
      <dgm:spPr/>
    </dgm:pt>
    <dgm:pt modelId="{147B2358-777E-4D88-BB4F-0AF01F4F9FAF}" type="pres">
      <dgm:prSet presAssocID="{78F818CF-5E9E-4778-8036-E5A2A9422AA6}" presName="connectorText" presStyleLbl="sibTrans2D1" presStyleIdx="0" presStyleCnt="4"/>
      <dgm:spPr/>
    </dgm:pt>
    <dgm:pt modelId="{41F046D5-6F69-43FE-A8F7-E53188959A89}" type="pres">
      <dgm:prSet presAssocID="{46E0374F-7812-4B82-ACD4-37FDBFDDC548}" presName="node" presStyleLbl="node1" presStyleIdx="1" presStyleCnt="5">
        <dgm:presLayoutVars>
          <dgm:bulletEnabled val="1"/>
        </dgm:presLayoutVars>
      </dgm:prSet>
      <dgm:spPr/>
    </dgm:pt>
    <dgm:pt modelId="{F11DB46F-3A3C-42CB-B5BD-92E31350FAE2}" type="pres">
      <dgm:prSet presAssocID="{3F2C36A2-495F-4AC7-B1EB-0B8FE5E0CF1A}" presName="sibTrans" presStyleLbl="sibTrans2D1" presStyleIdx="1" presStyleCnt="4"/>
      <dgm:spPr/>
    </dgm:pt>
    <dgm:pt modelId="{B30E060E-ACAC-41BC-A1FA-0E73AAB4D826}" type="pres">
      <dgm:prSet presAssocID="{3F2C36A2-495F-4AC7-B1EB-0B8FE5E0CF1A}" presName="connectorText" presStyleLbl="sibTrans2D1" presStyleIdx="1" presStyleCnt="4"/>
      <dgm:spPr/>
    </dgm:pt>
    <dgm:pt modelId="{AFEE6222-6D56-4DE5-8209-34FAE8582185}" type="pres">
      <dgm:prSet presAssocID="{E8CCACB4-4156-42E4-9CF1-582F2CD538A7}" presName="node" presStyleLbl="node1" presStyleIdx="2" presStyleCnt="5">
        <dgm:presLayoutVars>
          <dgm:bulletEnabled val="1"/>
        </dgm:presLayoutVars>
      </dgm:prSet>
      <dgm:spPr/>
    </dgm:pt>
    <dgm:pt modelId="{A9134068-371A-4A73-B824-BC56DD390EC0}" type="pres">
      <dgm:prSet presAssocID="{E4D6F65F-D04A-4DB9-B834-99F67F46E803}" presName="sibTrans" presStyleLbl="sibTrans2D1" presStyleIdx="2" presStyleCnt="4"/>
      <dgm:spPr/>
    </dgm:pt>
    <dgm:pt modelId="{8E1EF42B-26A5-4A28-9288-89F4C05F25C6}" type="pres">
      <dgm:prSet presAssocID="{E4D6F65F-D04A-4DB9-B834-99F67F46E803}" presName="connectorText" presStyleLbl="sibTrans2D1" presStyleIdx="2" presStyleCnt="4"/>
      <dgm:spPr/>
    </dgm:pt>
    <dgm:pt modelId="{A3F0271C-2244-4A2B-A1F1-4E8BD4CF8DCB}" type="pres">
      <dgm:prSet presAssocID="{16507C84-E18E-493D-97E9-2AE3E44DBB3A}" presName="node" presStyleLbl="node1" presStyleIdx="3" presStyleCnt="5">
        <dgm:presLayoutVars>
          <dgm:bulletEnabled val="1"/>
        </dgm:presLayoutVars>
      </dgm:prSet>
      <dgm:spPr/>
    </dgm:pt>
    <dgm:pt modelId="{05DC758A-629E-46D2-9A93-303741D07EEA}" type="pres">
      <dgm:prSet presAssocID="{333FBB8A-8F17-49E4-8716-7183A714D1DA}" presName="sibTrans" presStyleLbl="sibTrans2D1" presStyleIdx="3" presStyleCnt="4"/>
      <dgm:spPr/>
    </dgm:pt>
    <dgm:pt modelId="{0B662FA4-BE9E-4A8E-BB8C-8AD106F6760B}" type="pres">
      <dgm:prSet presAssocID="{333FBB8A-8F17-49E4-8716-7183A714D1DA}" presName="connectorText" presStyleLbl="sibTrans2D1" presStyleIdx="3" presStyleCnt="4"/>
      <dgm:spPr/>
    </dgm:pt>
    <dgm:pt modelId="{C9F418C6-96AB-4D9E-A8B4-32C5B71E6AF4}" type="pres">
      <dgm:prSet presAssocID="{42A3BB95-A61E-42AE-9D41-8D53E25D8243}" presName="node" presStyleLbl="node1" presStyleIdx="4" presStyleCnt="5" custScaleX="157855">
        <dgm:presLayoutVars>
          <dgm:bulletEnabled val="1"/>
        </dgm:presLayoutVars>
      </dgm:prSet>
      <dgm:spPr/>
    </dgm:pt>
  </dgm:ptLst>
  <dgm:cxnLst>
    <dgm:cxn modelId="{E51D031C-5A1A-4D88-9950-B228E367D5B6}" type="presOf" srcId="{333FBB8A-8F17-49E4-8716-7183A714D1DA}" destId="{05DC758A-629E-46D2-9A93-303741D07EEA}" srcOrd="0" destOrd="0" presId="urn:microsoft.com/office/officeart/2005/8/layout/process5"/>
    <dgm:cxn modelId="{373C9E20-05FD-4D51-9F37-0EC7412D782E}" type="presOf" srcId="{46E0374F-7812-4B82-ACD4-37FDBFDDC548}" destId="{41F046D5-6F69-43FE-A8F7-E53188959A89}" srcOrd="0" destOrd="0" presId="urn:microsoft.com/office/officeart/2005/8/layout/process5"/>
    <dgm:cxn modelId="{9E3ED32B-A12C-4076-9AC1-670B4E3BC036}" srcId="{05BB587D-6E8E-4CA4-B286-09B8C05434B6}" destId="{46E0374F-7812-4B82-ACD4-37FDBFDDC548}" srcOrd="1" destOrd="0" parTransId="{2FE2EA36-D1BE-4DED-AA27-D92B79C35F65}" sibTransId="{3F2C36A2-495F-4AC7-B1EB-0B8FE5E0CF1A}"/>
    <dgm:cxn modelId="{FE5BB131-0644-4C9B-BFAA-E0A7E68D1D56}" srcId="{05BB587D-6E8E-4CA4-B286-09B8C05434B6}" destId="{98D64862-65E4-4141-AE18-1156296B6DA6}" srcOrd="0" destOrd="0" parTransId="{3C5D3FB3-20D7-4FAE-859D-342DAFC915F1}" sibTransId="{78F818CF-5E9E-4778-8036-E5A2A9422AA6}"/>
    <dgm:cxn modelId="{168D5F49-CE01-4D9D-B114-ABDBC8A68118}" type="presOf" srcId="{16507C84-E18E-493D-97E9-2AE3E44DBB3A}" destId="{A3F0271C-2244-4A2B-A1F1-4E8BD4CF8DCB}" srcOrd="0" destOrd="0" presId="urn:microsoft.com/office/officeart/2005/8/layout/process5"/>
    <dgm:cxn modelId="{8EC90773-BFF4-480F-BB98-C97B909CA251}" type="presOf" srcId="{05BB587D-6E8E-4CA4-B286-09B8C05434B6}" destId="{E06C29F5-322F-490C-A6BF-0D3428100554}" srcOrd="0" destOrd="0" presId="urn:microsoft.com/office/officeart/2005/8/layout/process5"/>
    <dgm:cxn modelId="{A97BA854-C64E-4D83-9F8A-F45B4657A914}" type="presOf" srcId="{333FBB8A-8F17-49E4-8716-7183A714D1DA}" destId="{0B662FA4-BE9E-4A8E-BB8C-8AD106F6760B}" srcOrd="1" destOrd="0" presId="urn:microsoft.com/office/officeart/2005/8/layout/process5"/>
    <dgm:cxn modelId="{B09E4256-50D1-4D03-9DC1-7509BF235CA1}" type="presOf" srcId="{E4D6F65F-D04A-4DB9-B834-99F67F46E803}" destId="{A9134068-371A-4A73-B824-BC56DD390EC0}" srcOrd="0" destOrd="0" presId="urn:microsoft.com/office/officeart/2005/8/layout/process5"/>
    <dgm:cxn modelId="{D21C6089-17A3-4F37-B420-F38AF520E874}" type="presOf" srcId="{E4D6F65F-D04A-4DB9-B834-99F67F46E803}" destId="{8E1EF42B-26A5-4A28-9288-89F4C05F25C6}" srcOrd="1" destOrd="0" presId="urn:microsoft.com/office/officeart/2005/8/layout/process5"/>
    <dgm:cxn modelId="{6E48B59A-422E-4E8A-B0CD-20EFC4526B55}" srcId="{05BB587D-6E8E-4CA4-B286-09B8C05434B6}" destId="{16507C84-E18E-493D-97E9-2AE3E44DBB3A}" srcOrd="3" destOrd="0" parTransId="{027B6EBE-A7C8-45F2-B11F-0183560F307E}" sibTransId="{333FBB8A-8F17-49E4-8716-7183A714D1DA}"/>
    <dgm:cxn modelId="{F1C1889E-C752-4554-A2FC-B5161D375A00}" type="presOf" srcId="{42A3BB95-A61E-42AE-9D41-8D53E25D8243}" destId="{C9F418C6-96AB-4D9E-A8B4-32C5B71E6AF4}" srcOrd="0" destOrd="0" presId="urn:microsoft.com/office/officeart/2005/8/layout/process5"/>
    <dgm:cxn modelId="{2E3010AA-F3B9-4810-8C32-BCC0FC0C5006}" type="presOf" srcId="{3F2C36A2-495F-4AC7-B1EB-0B8FE5E0CF1A}" destId="{F11DB46F-3A3C-42CB-B5BD-92E31350FAE2}" srcOrd="0" destOrd="0" presId="urn:microsoft.com/office/officeart/2005/8/layout/process5"/>
    <dgm:cxn modelId="{6F9BCEAD-1F23-43E7-9D8C-C7A8ED352A04}" type="presOf" srcId="{78F818CF-5E9E-4778-8036-E5A2A9422AA6}" destId="{F5EF44E7-448C-4716-A76D-B8CDEFB43967}" srcOrd="0" destOrd="0" presId="urn:microsoft.com/office/officeart/2005/8/layout/process5"/>
    <dgm:cxn modelId="{6D4C32C5-2FA0-4A95-8E2D-B4E842CFE825}" srcId="{05BB587D-6E8E-4CA4-B286-09B8C05434B6}" destId="{42A3BB95-A61E-42AE-9D41-8D53E25D8243}" srcOrd="4" destOrd="0" parTransId="{5450E16C-5F7E-431F-867F-BA6C87CC0D27}" sibTransId="{C4E61DE0-D23B-4F31-B528-D481FD5EA801}"/>
    <dgm:cxn modelId="{E5C585C5-A695-47DA-993B-5D71777A7C54}" type="presOf" srcId="{E8CCACB4-4156-42E4-9CF1-582F2CD538A7}" destId="{AFEE6222-6D56-4DE5-8209-34FAE8582185}" srcOrd="0" destOrd="0" presId="urn:microsoft.com/office/officeart/2005/8/layout/process5"/>
    <dgm:cxn modelId="{BE9742DD-A6F5-48F2-A0E4-4F1301D16497}" type="presOf" srcId="{3F2C36A2-495F-4AC7-B1EB-0B8FE5E0CF1A}" destId="{B30E060E-ACAC-41BC-A1FA-0E73AAB4D826}" srcOrd="1" destOrd="0" presId="urn:microsoft.com/office/officeart/2005/8/layout/process5"/>
    <dgm:cxn modelId="{A589CBDD-D0F3-4FDA-92DA-932C14E621E3}" type="presOf" srcId="{78F818CF-5E9E-4778-8036-E5A2A9422AA6}" destId="{147B2358-777E-4D88-BB4F-0AF01F4F9FAF}" srcOrd="1" destOrd="0" presId="urn:microsoft.com/office/officeart/2005/8/layout/process5"/>
    <dgm:cxn modelId="{D4C8F5E1-9B40-4CD1-8E11-BD984A7CF058}" srcId="{05BB587D-6E8E-4CA4-B286-09B8C05434B6}" destId="{E8CCACB4-4156-42E4-9CF1-582F2CD538A7}" srcOrd="2" destOrd="0" parTransId="{96B8ABB3-512B-4A1D-991C-B60A224A5CF6}" sibTransId="{E4D6F65F-D04A-4DB9-B834-99F67F46E803}"/>
    <dgm:cxn modelId="{D307CCF5-877D-42B4-8F1F-EBF9FDA23CF1}" type="presOf" srcId="{98D64862-65E4-4141-AE18-1156296B6DA6}" destId="{084B680D-A40A-48CA-828D-C87A9D2EBC3E}" srcOrd="0" destOrd="0" presId="urn:microsoft.com/office/officeart/2005/8/layout/process5"/>
    <dgm:cxn modelId="{03EF370A-0015-44F9-A4EF-D95EEA45E144}" type="presParOf" srcId="{E06C29F5-322F-490C-A6BF-0D3428100554}" destId="{084B680D-A40A-48CA-828D-C87A9D2EBC3E}" srcOrd="0" destOrd="0" presId="urn:microsoft.com/office/officeart/2005/8/layout/process5"/>
    <dgm:cxn modelId="{15431860-7A9A-4DF9-A2FD-9B41348F63BC}" type="presParOf" srcId="{E06C29F5-322F-490C-A6BF-0D3428100554}" destId="{F5EF44E7-448C-4716-A76D-B8CDEFB43967}" srcOrd="1" destOrd="0" presId="urn:microsoft.com/office/officeart/2005/8/layout/process5"/>
    <dgm:cxn modelId="{315D048E-E0D3-4125-9052-5F8C66A17218}" type="presParOf" srcId="{F5EF44E7-448C-4716-A76D-B8CDEFB43967}" destId="{147B2358-777E-4D88-BB4F-0AF01F4F9FAF}" srcOrd="0" destOrd="0" presId="urn:microsoft.com/office/officeart/2005/8/layout/process5"/>
    <dgm:cxn modelId="{61E3A28A-008B-44C4-B74C-8DBA48722A8F}" type="presParOf" srcId="{E06C29F5-322F-490C-A6BF-0D3428100554}" destId="{41F046D5-6F69-43FE-A8F7-E53188959A89}" srcOrd="2" destOrd="0" presId="urn:microsoft.com/office/officeart/2005/8/layout/process5"/>
    <dgm:cxn modelId="{4D47DAA3-B0A3-4192-93BB-7E05389CC15D}" type="presParOf" srcId="{E06C29F5-322F-490C-A6BF-0D3428100554}" destId="{F11DB46F-3A3C-42CB-B5BD-92E31350FAE2}" srcOrd="3" destOrd="0" presId="urn:microsoft.com/office/officeart/2005/8/layout/process5"/>
    <dgm:cxn modelId="{AC3AFA64-59A5-411E-8C96-395C8D7B0D61}" type="presParOf" srcId="{F11DB46F-3A3C-42CB-B5BD-92E31350FAE2}" destId="{B30E060E-ACAC-41BC-A1FA-0E73AAB4D826}" srcOrd="0" destOrd="0" presId="urn:microsoft.com/office/officeart/2005/8/layout/process5"/>
    <dgm:cxn modelId="{577AFB1C-EED7-4A15-815B-049CFFE30DB7}" type="presParOf" srcId="{E06C29F5-322F-490C-A6BF-0D3428100554}" destId="{AFEE6222-6D56-4DE5-8209-34FAE8582185}" srcOrd="4" destOrd="0" presId="urn:microsoft.com/office/officeart/2005/8/layout/process5"/>
    <dgm:cxn modelId="{BA8166A2-6118-43A5-BCC9-A191146EDBDF}" type="presParOf" srcId="{E06C29F5-322F-490C-A6BF-0D3428100554}" destId="{A9134068-371A-4A73-B824-BC56DD390EC0}" srcOrd="5" destOrd="0" presId="urn:microsoft.com/office/officeart/2005/8/layout/process5"/>
    <dgm:cxn modelId="{A9FC1F3D-57B2-46CD-A5A0-8FC7E7BDE0C1}" type="presParOf" srcId="{A9134068-371A-4A73-B824-BC56DD390EC0}" destId="{8E1EF42B-26A5-4A28-9288-89F4C05F25C6}" srcOrd="0" destOrd="0" presId="urn:microsoft.com/office/officeart/2005/8/layout/process5"/>
    <dgm:cxn modelId="{118BF8C4-531E-4D3E-9F80-F8A3B30DBAC2}" type="presParOf" srcId="{E06C29F5-322F-490C-A6BF-0D3428100554}" destId="{A3F0271C-2244-4A2B-A1F1-4E8BD4CF8DCB}" srcOrd="6" destOrd="0" presId="urn:microsoft.com/office/officeart/2005/8/layout/process5"/>
    <dgm:cxn modelId="{C8ED76B3-55DA-43A9-A4AB-47D746919C15}" type="presParOf" srcId="{E06C29F5-322F-490C-A6BF-0D3428100554}" destId="{05DC758A-629E-46D2-9A93-303741D07EEA}" srcOrd="7" destOrd="0" presId="urn:microsoft.com/office/officeart/2005/8/layout/process5"/>
    <dgm:cxn modelId="{A8EAEA59-11EB-4367-8976-AB062C808376}" type="presParOf" srcId="{05DC758A-629E-46D2-9A93-303741D07EEA}" destId="{0B662FA4-BE9E-4A8E-BB8C-8AD106F6760B}" srcOrd="0" destOrd="0" presId="urn:microsoft.com/office/officeart/2005/8/layout/process5"/>
    <dgm:cxn modelId="{ACE58ED5-76F8-432D-B90F-15195B995DBE}" type="presParOf" srcId="{E06C29F5-322F-490C-A6BF-0D3428100554}" destId="{C9F418C6-96AB-4D9E-A8B4-32C5B71E6AF4}"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B680D-A40A-48CA-828D-C87A9D2EBC3E}">
      <dsp:nvSpPr>
        <dsp:cNvPr id="0" name=""/>
        <dsp:cNvSpPr/>
      </dsp:nvSpPr>
      <dsp:spPr>
        <a:xfrm>
          <a:off x="5688" y="449306"/>
          <a:ext cx="1700177" cy="1020106"/>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Initial assessment and interview</a:t>
          </a:r>
        </a:p>
      </dsp:txBody>
      <dsp:txXfrm>
        <a:off x="35566" y="479184"/>
        <a:ext cx="1640421" cy="960350"/>
      </dsp:txXfrm>
    </dsp:sp>
    <dsp:sp modelId="{F5EF44E7-448C-4716-A76D-B8CDEFB43967}">
      <dsp:nvSpPr>
        <dsp:cNvPr id="0" name=""/>
        <dsp:cNvSpPr/>
      </dsp:nvSpPr>
      <dsp:spPr>
        <a:xfrm>
          <a:off x="1855481" y="748537"/>
          <a:ext cx="360437" cy="421644"/>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dirty="0"/>
        </a:p>
      </dsp:txBody>
      <dsp:txXfrm>
        <a:off x="1855481" y="832866"/>
        <a:ext cx="252306" cy="252986"/>
      </dsp:txXfrm>
    </dsp:sp>
    <dsp:sp modelId="{41F046D5-6F69-43FE-A8F7-E53188959A89}">
      <dsp:nvSpPr>
        <dsp:cNvPr id="0" name=""/>
        <dsp:cNvSpPr/>
      </dsp:nvSpPr>
      <dsp:spPr>
        <a:xfrm>
          <a:off x="2385937" y="449306"/>
          <a:ext cx="1700177" cy="1020106"/>
        </a:xfrm>
        <a:prstGeom prst="roundRect">
          <a:avLst>
            <a:gd name="adj" fmla="val 10000"/>
          </a:avLst>
        </a:prstGeom>
        <a:solidFill>
          <a:schemeClr val="accent1">
            <a:shade val="50000"/>
            <a:hueOff val="160997"/>
            <a:satOff val="-3921"/>
            <a:lumOff val="17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Knowledge, Skills and Behaviours</a:t>
          </a:r>
        </a:p>
      </dsp:txBody>
      <dsp:txXfrm>
        <a:off x="2415815" y="479184"/>
        <a:ext cx="1640421" cy="960350"/>
      </dsp:txXfrm>
    </dsp:sp>
    <dsp:sp modelId="{F11DB46F-3A3C-42CB-B5BD-92E31350FAE2}">
      <dsp:nvSpPr>
        <dsp:cNvPr id="0" name=""/>
        <dsp:cNvSpPr/>
      </dsp:nvSpPr>
      <dsp:spPr>
        <a:xfrm>
          <a:off x="4235731" y="748537"/>
          <a:ext cx="360437" cy="421644"/>
        </a:xfrm>
        <a:prstGeom prst="rightArrow">
          <a:avLst>
            <a:gd name="adj1" fmla="val 60000"/>
            <a:gd name="adj2" fmla="val 50000"/>
          </a:avLst>
        </a:prstGeom>
        <a:solidFill>
          <a:schemeClr val="accent1">
            <a:shade val="90000"/>
            <a:hueOff val="207713"/>
            <a:satOff val="-4436"/>
            <a:lumOff val="165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dirty="0"/>
        </a:p>
      </dsp:txBody>
      <dsp:txXfrm>
        <a:off x="4235731" y="832866"/>
        <a:ext cx="252306" cy="252986"/>
      </dsp:txXfrm>
    </dsp:sp>
    <dsp:sp modelId="{AFEE6222-6D56-4DE5-8209-34FAE8582185}">
      <dsp:nvSpPr>
        <dsp:cNvPr id="0" name=""/>
        <dsp:cNvSpPr/>
      </dsp:nvSpPr>
      <dsp:spPr>
        <a:xfrm>
          <a:off x="4766186" y="449306"/>
          <a:ext cx="1700177" cy="1020106"/>
        </a:xfrm>
        <a:prstGeom prst="roundRect">
          <a:avLst>
            <a:gd name="adj" fmla="val 10000"/>
          </a:avLst>
        </a:prstGeom>
        <a:solidFill>
          <a:schemeClr val="accent1">
            <a:shade val="50000"/>
            <a:hueOff val="321995"/>
            <a:satOff val="-7842"/>
            <a:lumOff val="343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Gateway</a:t>
          </a:r>
        </a:p>
      </dsp:txBody>
      <dsp:txXfrm>
        <a:off x="4796064" y="479184"/>
        <a:ext cx="1640421" cy="960350"/>
      </dsp:txXfrm>
    </dsp:sp>
    <dsp:sp modelId="{A9134068-371A-4A73-B824-BC56DD390EC0}">
      <dsp:nvSpPr>
        <dsp:cNvPr id="0" name=""/>
        <dsp:cNvSpPr/>
      </dsp:nvSpPr>
      <dsp:spPr>
        <a:xfrm rot="5400000">
          <a:off x="5436056" y="1588425"/>
          <a:ext cx="360437" cy="421644"/>
        </a:xfrm>
        <a:prstGeom prst="rightArrow">
          <a:avLst>
            <a:gd name="adj1" fmla="val 60000"/>
            <a:gd name="adj2" fmla="val 50000"/>
          </a:avLst>
        </a:prstGeom>
        <a:solidFill>
          <a:schemeClr val="accent1">
            <a:shade val="90000"/>
            <a:hueOff val="415426"/>
            <a:satOff val="-8871"/>
            <a:lumOff val="331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dirty="0"/>
        </a:p>
      </dsp:txBody>
      <dsp:txXfrm rot="-5400000">
        <a:off x="5489782" y="1619029"/>
        <a:ext cx="252986" cy="252306"/>
      </dsp:txXfrm>
    </dsp:sp>
    <dsp:sp modelId="{A3F0271C-2244-4A2B-A1F1-4E8BD4CF8DCB}">
      <dsp:nvSpPr>
        <dsp:cNvPr id="0" name=""/>
        <dsp:cNvSpPr/>
      </dsp:nvSpPr>
      <dsp:spPr>
        <a:xfrm>
          <a:off x="4766186" y="2149484"/>
          <a:ext cx="1700177" cy="1020106"/>
        </a:xfrm>
        <a:prstGeom prst="roundRect">
          <a:avLst>
            <a:gd name="adj" fmla="val 10000"/>
          </a:avLst>
        </a:prstGeom>
        <a:solidFill>
          <a:schemeClr val="accent1">
            <a:shade val="50000"/>
            <a:hueOff val="321995"/>
            <a:satOff val="-7842"/>
            <a:lumOff val="343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End Point Assessment</a:t>
          </a:r>
        </a:p>
      </dsp:txBody>
      <dsp:txXfrm>
        <a:off x="4796064" y="2179362"/>
        <a:ext cx="1640421" cy="960350"/>
      </dsp:txXfrm>
    </dsp:sp>
    <dsp:sp modelId="{05DC758A-629E-46D2-9A93-303741D07EEA}">
      <dsp:nvSpPr>
        <dsp:cNvPr id="0" name=""/>
        <dsp:cNvSpPr/>
      </dsp:nvSpPr>
      <dsp:spPr>
        <a:xfrm rot="10800000">
          <a:off x="4256133" y="2448715"/>
          <a:ext cx="360437" cy="421644"/>
        </a:xfrm>
        <a:prstGeom prst="rightArrow">
          <a:avLst>
            <a:gd name="adj1" fmla="val 60000"/>
            <a:gd name="adj2" fmla="val 50000"/>
          </a:avLst>
        </a:prstGeom>
        <a:solidFill>
          <a:schemeClr val="accent1">
            <a:shade val="90000"/>
            <a:hueOff val="207713"/>
            <a:satOff val="-4436"/>
            <a:lumOff val="165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dirty="0"/>
        </a:p>
      </dsp:txBody>
      <dsp:txXfrm rot="10800000">
        <a:off x="4364264" y="2533044"/>
        <a:ext cx="252306" cy="252986"/>
      </dsp:txXfrm>
    </dsp:sp>
    <dsp:sp modelId="{C9F418C6-96AB-4D9E-A8B4-32C5B71E6AF4}">
      <dsp:nvSpPr>
        <dsp:cNvPr id="0" name=""/>
        <dsp:cNvSpPr/>
      </dsp:nvSpPr>
      <dsp:spPr>
        <a:xfrm>
          <a:off x="1402299" y="2149484"/>
          <a:ext cx="2683815" cy="1020106"/>
        </a:xfrm>
        <a:prstGeom prst="roundRect">
          <a:avLst>
            <a:gd name="adj" fmla="val 10000"/>
          </a:avLst>
        </a:prstGeom>
        <a:solidFill>
          <a:schemeClr val="accent1">
            <a:shade val="50000"/>
            <a:hueOff val="160997"/>
            <a:satOff val="-3921"/>
            <a:lumOff val="17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Completion </a:t>
          </a:r>
          <a:br>
            <a:rPr lang="pl-PL" sz="1900" kern="1200" dirty="0"/>
          </a:br>
          <a:r>
            <a:rPr lang="en-GB" sz="1900" kern="1200" dirty="0"/>
            <a:t>and certification</a:t>
          </a:r>
        </a:p>
      </dsp:txBody>
      <dsp:txXfrm>
        <a:off x="1432177" y="2179362"/>
        <a:ext cx="2624059" cy="9603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11F75C-C880-4E8F-903C-925257F2CF14}" type="datetimeFigureOut">
              <a:rPr lang="en-GB" smtClean="0"/>
              <a:t>16/02/2021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107E66-078B-4411-BED8-6F23E88C99E7}" type="slidenum">
              <a:rPr lang="en-GB" smtClean="0"/>
              <a:t>‹#›</a:t>
            </a:fld>
            <a:endParaRPr lang="en-GB"/>
          </a:p>
        </p:txBody>
      </p:sp>
    </p:spTree>
    <p:extLst>
      <p:ext uri="{BB962C8B-B14F-4D97-AF65-F5344CB8AC3E}">
        <p14:creationId xmlns:p14="http://schemas.microsoft.com/office/powerpoint/2010/main" val="3981213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1" kern="1200" dirty="0">
                <a:solidFill>
                  <a:schemeClr val="tx1"/>
                </a:solidFill>
                <a:latin typeface="+mn-lt"/>
                <a:ea typeface="+mn-ea"/>
                <a:cs typeface="+mn-cs"/>
              </a:rPr>
              <a:t>The mentor’s role is a vital part of the Apprenticeship</a:t>
            </a:r>
            <a:endParaRPr lang="en-GB" sz="1200" b="1" i="1" kern="1200" dirty="0">
              <a:solidFill>
                <a:schemeClr val="tx1"/>
              </a:solidFill>
              <a:latin typeface="+mn-lt"/>
              <a:ea typeface="+mn-ea"/>
              <a:cs typeface="+mn-cs"/>
            </a:endParaRPr>
          </a:p>
          <a:p>
            <a:pPr marL="0" indent="0">
              <a:buNone/>
            </a:pPr>
            <a:r>
              <a:rPr lang="en-GB" sz="1200" dirty="0"/>
              <a:t>Being a mentor can be an incredibly rewarding role but can have it’s challenges – Your Training Provider will be on hand to assist you. Voluntary Mentors often</a:t>
            </a:r>
            <a:r>
              <a:rPr lang="en-GB" sz="1200" baseline="0" dirty="0"/>
              <a:t> offer the best support for the apprentice.</a:t>
            </a:r>
            <a:endParaRPr lang="en-GB" sz="1200" dirty="0"/>
          </a:p>
          <a:p>
            <a:pPr marL="0" indent="0">
              <a:buNone/>
            </a:pPr>
            <a:endParaRPr lang="en-GB" sz="1200" dirty="0"/>
          </a:p>
          <a:p>
            <a:pPr marL="0" indent="0">
              <a:buNone/>
            </a:pPr>
            <a:r>
              <a:rPr lang="en-GB" sz="1200" dirty="0"/>
              <a:t>A successful Apprenticeship will be achieved by everyone working together: the Employer, the mentor, the college</a:t>
            </a:r>
            <a:r>
              <a:rPr lang="en-GB" sz="1200" baseline="0" dirty="0"/>
              <a:t> </a:t>
            </a:r>
            <a:r>
              <a:rPr lang="en-GB" sz="1200" dirty="0"/>
              <a:t>and most importantly the learner.</a:t>
            </a:r>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7</a:t>
            </a:fld>
            <a:endParaRPr lang="en-GB"/>
          </a:p>
        </p:txBody>
      </p:sp>
    </p:spTree>
    <p:extLst>
      <p:ext uri="{BB962C8B-B14F-4D97-AF65-F5344CB8AC3E}">
        <p14:creationId xmlns:p14="http://schemas.microsoft.com/office/powerpoint/2010/main" val="360228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They have been identified and developed by Employers and listed in the Standard and associated Assessment Plan</a:t>
            </a:r>
          </a:p>
          <a:p>
            <a:endParaRPr lang="en-GB" dirty="0"/>
          </a:p>
          <a:p>
            <a:r>
              <a:rPr lang="en-GB" dirty="0"/>
              <a:t>The On-Programme part of the Apprenticeship and is taught, embedded and revisited at college or in a training centre but most of it will take place in the workplace</a:t>
            </a:r>
          </a:p>
          <a:p>
            <a:endParaRPr lang="en-GB" dirty="0"/>
          </a:p>
          <a:p>
            <a:r>
              <a:rPr lang="en-GB" dirty="0"/>
              <a:t>Some</a:t>
            </a:r>
            <a:r>
              <a:rPr lang="en-GB" baseline="0" dirty="0"/>
              <a:t> examples :</a:t>
            </a:r>
          </a:p>
          <a:p>
            <a:r>
              <a:rPr lang="en-GB" baseline="0" dirty="0"/>
              <a:t>Knowledge – the types, uses and purposes of pre fabricated beams, risk assessments and H&amp;S legislation, the different types of fixings and their uses</a:t>
            </a:r>
          </a:p>
          <a:p>
            <a:r>
              <a:rPr lang="en-GB" baseline="0" dirty="0"/>
              <a:t>Skills – set out and build a brickwork arch, hang a door, erect pavement scaffold</a:t>
            </a:r>
          </a:p>
          <a:p>
            <a:r>
              <a:rPr lang="en-GB" baseline="0" dirty="0"/>
              <a:t>Behaviours – independent working, logical thinking, mature attitude </a:t>
            </a:r>
          </a:p>
          <a:p>
            <a:pPr algn="l" fontAlgn="base"/>
            <a:r>
              <a:rPr lang="en-GB" b="1" i="0" dirty="0">
                <a:solidFill>
                  <a:srgbClr val="006DBC"/>
                </a:solidFill>
                <a:effectLst/>
                <a:latin typeface="Open Sans"/>
              </a:rPr>
              <a:t>Behaviours –</a:t>
            </a:r>
          </a:p>
          <a:p>
            <a:pPr algn="l" fontAlgn="base"/>
            <a:r>
              <a:rPr lang="en-GB" b="1" i="0" dirty="0">
                <a:solidFill>
                  <a:srgbClr val="334047"/>
                </a:solidFill>
                <a:effectLst/>
                <a:latin typeface="inherit"/>
              </a:rPr>
              <a:t>B1</a:t>
            </a:r>
            <a:r>
              <a:rPr lang="en-GB" b="0" i="0" dirty="0">
                <a:solidFill>
                  <a:srgbClr val="334047"/>
                </a:solidFill>
                <a:effectLst/>
                <a:latin typeface="Open Sans"/>
              </a:rPr>
              <a:t>: Effective communication: oral, written, listening, body language, presentation.</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B2</a:t>
            </a:r>
            <a:r>
              <a:rPr lang="en-GB" b="0" i="0" dirty="0">
                <a:solidFill>
                  <a:srgbClr val="334047"/>
                </a:solidFill>
                <a:effectLst/>
                <a:latin typeface="Open Sans"/>
              </a:rPr>
              <a:t>: Effective team working: work effectively with others with limited supervision.</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B3</a:t>
            </a:r>
            <a:r>
              <a:rPr lang="en-GB" b="0" i="0" dirty="0">
                <a:solidFill>
                  <a:srgbClr val="334047"/>
                </a:solidFill>
                <a:effectLst/>
                <a:latin typeface="Open Sans"/>
              </a:rPr>
              <a:t>: Independent working: take responsibility for completing their own work.</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B4</a:t>
            </a:r>
            <a:r>
              <a:rPr lang="en-GB" b="0" i="0" dirty="0">
                <a:solidFill>
                  <a:srgbClr val="334047"/>
                </a:solidFill>
                <a:effectLst/>
                <a:latin typeface="Open Sans"/>
              </a:rPr>
              <a:t>: Logical thinking: use clear and valid reasoning when making decisions</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B5</a:t>
            </a:r>
            <a:r>
              <a:rPr lang="en-GB" b="0" i="0" dirty="0">
                <a:solidFill>
                  <a:srgbClr val="334047"/>
                </a:solidFill>
                <a:effectLst/>
                <a:latin typeface="Open Sans"/>
              </a:rPr>
              <a:t>: Working effectively: undertake the work in a reliable and productive manner.</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B6</a:t>
            </a:r>
            <a:r>
              <a:rPr lang="en-GB" b="0" i="0" dirty="0">
                <a:solidFill>
                  <a:srgbClr val="334047"/>
                </a:solidFill>
                <a:effectLst/>
                <a:latin typeface="Open Sans"/>
              </a:rPr>
              <a:t>: Time management: use own time effectively to complete the work on schedule</a:t>
            </a:r>
            <a:br>
              <a:rPr lang="en-GB" b="0" i="0" dirty="0">
                <a:solidFill>
                  <a:srgbClr val="334047"/>
                </a:solidFill>
                <a:effectLst/>
                <a:latin typeface="Open Sans"/>
              </a:rPr>
            </a:br>
            <a:endParaRPr lang="en-GB" b="0" i="0" dirty="0">
              <a:solidFill>
                <a:srgbClr val="334047"/>
              </a:solidFill>
              <a:effectLst/>
              <a:latin typeface="Open Sans"/>
            </a:endParaRPr>
          </a:p>
          <a:p>
            <a:pPr algn="l" fontAlgn="base"/>
            <a:r>
              <a:rPr lang="en-GB" b="1" i="0" dirty="0">
                <a:solidFill>
                  <a:srgbClr val="334047"/>
                </a:solidFill>
                <a:effectLst/>
                <a:latin typeface="inherit"/>
              </a:rPr>
              <a:t>B7</a:t>
            </a:r>
            <a:r>
              <a:rPr lang="en-GB" b="0" i="0" dirty="0">
                <a:solidFill>
                  <a:srgbClr val="334047"/>
                </a:solidFill>
                <a:effectLst/>
                <a:latin typeface="Open Sans"/>
              </a:rPr>
              <a:t>: Adaptability: be able to adjust to changes to work instructions</a:t>
            </a:r>
          </a:p>
          <a:p>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8</a:t>
            </a:fld>
            <a:endParaRPr lang="en-GB"/>
          </a:p>
        </p:txBody>
      </p:sp>
    </p:spTree>
    <p:extLst>
      <p:ext uri="{BB962C8B-B14F-4D97-AF65-F5344CB8AC3E}">
        <p14:creationId xmlns:p14="http://schemas.microsoft.com/office/powerpoint/2010/main" val="3232647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20% is calculated from the number of hours worked</a:t>
            </a:r>
            <a:r>
              <a:rPr lang="en-GB" baseline="0" dirty="0"/>
              <a:t> per week over the period of the apprenticeship up to Gateway. It must not be in addition to the normal working hours i.e. research completed in the evening.</a:t>
            </a:r>
          </a:p>
          <a:p>
            <a:endParaRPr lang="en-GB" baseline="0" dirty="0"/>
          </a:p>
          <a:p>
            <a:r>
              <a:rPr lang="en-GB" baseline="0" dirty="0"/>
              <a:t>This includes college attendance (not functional skills programmes) but this on its own will not cover 20% for the duration of the apprenticeship.</a:t>
            </a:r>
          </a:p>
          <a:p>
            <a:endParaRPr lang="en-GB" dirty="0"/>
          </a:p>
          <a:p>
            <a:r>
              <a:rPr lang="en-GB" dirty="0"/>
              <a:t>Off the job training does not mean training away from the site / workplace but is also training that is carried out at work with their mentor, supervisor</a:t>
            </a:r>
            <a:r>
              <a:rPr lang="en-GB" baseline="0" dirty="0"/>
              <a:t> or colleague.</a:t>
            </a:r>
          </a:p>
          <a:p>
            <a:endParaRPr lang="en-GB" dirty="0"/>
          </a:p>
          <a:p>
            <a:r>
              <a:rPr lang="en-GB" dirty="0"/>
              <a:t>It needs to be relevant to the occupation and Apprenticeship Standard</a:t>
            </a:r>
          </a:p>
          <a:p>
            <a:endParaRPr lang="en-GB" dirty="0"/>
          </a:p>
          <a:p>
            <a:r>
              <a:rPr lang="en-GB" dirty="0"/>
              <a:t>Some examples are - Observing, being coached, practicing, simulation work,</a:t>
            </a:r>
            <a:r>
              <a:rPr lang="en-GB" baseline="0" dirty="0"/>
              <a:t> tool box talks, short course, reading instructions/ manuals/ trade magazines, self directed study during working hours.</a:t>
            </a:r>
          </a:p>
          <a:p>
            <a:endParaRPr lang="en-GB" baseline="0" dirty="0"/>
          </a:p>
          <a:p>
            <a:r>
              <a:rPr lang="en-GB" baseline="0" dirty="0"/>
              <a:t>A carpentry examples could be - Observing someone hang a door, practicing chopping out a hinge on some scrap timber, being observed hanging a door, having feedback.</a:t>
            </a:r>
          </a:p>
          <a:p>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9</a:t>
            </a:fld>
            <a:endParaRPr lang="en-GB"/>
          </a:p>
        </p:txBody>
      </p:sp>
    </p:spTree>
    <p:extLst>
      <p:ext uri="{BB962C8B-B14F-4D97-AF65-F5344CB8AC3E}">
        <p14:creationId xmlns:p14="http://schemas.microsoft.com/office/powerpoint/2010/main" val="138443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Gateway is when the apprentice completes the training part of the apprenticeship and is put forward for the EPA.</a:t>
            </a:r>
          </a:p>
          <a:p>
            <a:endParaRPr lang="en-GB" dirty="0">
              <a:solidFill>
                <a:schemeClr val="tx1"/>
              </a:solidFill>
            </a:endParaRPr>
          </a:p>
          <a:p>
            <a:r>
              <a:rPr lang="en-GB" dirty="0">
                <a:solidFill>
                  <a:schemeClr val="tx1"/>
                </a:solidFill>
              </a:rPr>
              <a:t>All mandatory elements must be complete – Maths, English and any additional required qualifications (NVQ, </a:t>
            </a:r>
            <a:r>
              <a:rPr lang="en-GB" dirty="0" err="1">
                <a:solidFill>
                  <a:schemeClr val="tx1"/>
                </a:solidFill>
              </a:rPr>
              <a:t>Btec</a:t>
            </a:r>
            <a:r>
              <a:rPr lang="en-GB" dirty="0">
                <a:solidFill>
                  <a:schemeClr val="tx1"/>
                </a:solidFill>
              </a:rPr>
              <a:t>, a portfolio of their best work, etc) plus the 20% OJT threshold has been reached.</a:t>
            </a:r>
          </a:p>
          <a:p>
            <a:endParaRPr lang="en-GB" dirty="0">
              <a:solidFill>
                <a:schemeClr val="tx1"/>
              </a:solidFill>
            </a:endParaRPr>
          </a:p>
          <a:p>
            <a:r>
              <a:rPr lang="en-GB" dirty="0">
                <a:solidFill>
                  <a:schemeClr val="tx1"/>
                </a:solidFill>
              </a:rPr>
              <a:t>A Gateway meeting will be held with the employer, the Apprentice and the college</a:t>
            </a:r>
            <a:r>
              <a:rPr lang="en-GB" baseline="0" dirty="0">
                <a:solidFill>
                  <a:schemeClr val="tx1"/>
                </a:solidFill>
              </a:rPr>
              <a:t> to </a:t>
            </a:r>
            <a:r>
              <a:rPr lang="en-GB" dirty="0">
                <a:solidFill>
                  <a:schemeClr val="tx1"/>
                </a:solidFill>
              </a:rPr>
              <a:t>consider if the Apprentice is occupationally competent against the </a:t>
            </a:r>
            <a:r>
              <a:rPr lang="en-GB" b="1" dirty="0">
                <a:solidFill>
                  <a:schemeClr val="tx1"/>
                </a:solidFill>
              </a:rPr>
              <a:t>knowledge</a:t>
            </a:r>
            <a:r>
              <a:rPr lang="en-GB" dirty="0">
                <a:solidFill>
                  <a:schemeClr val="tx1"/>
                </a:solidFill>
              </a:rPr>
              <a:t>, </a:t>
            </a:r>
            <a:r>
              <a:rPr lang="en-GB" b="1" dirty="0">
                <a:solidFill>
                  <a:schemeClr val="tx1"/>
                </a:solidFill>
              </a:rPr>
              <a:t>skills</a:t>
            </a:r>
            <a:r>
              <a:rPr lang="en-GB" dirty="0">
                <a:solidFill>
                  <a:schemeClr val="tx1"/>
                </a:solidFill>
              </a:rPr>
              <a:t> and </a:t>
            </a:r>
            <a:r>
              <a:rPr lang="en-GB" b="1" dirty="0">
                <a:solidFill>
                  <a:schemeClr val="tx1"/>
                </a:solidFill>
              </a:rPr>
              <a:t>behaviours</a:t>
            </a:r>
            <a:r>
              <a:rPr lang="en-GB" dirty="0">
                <a:solidFill>
                  <a:schemeClr val="tx1"/>
                </a:solidFill>
              </a:rPr>
              <a:t> of the Standard Assessment Plan.</a:t>
            </a:r>
          </a:p>
          <a:p>
            <a:endParaRPr lang="en-GB" dirty="0">
              <a:solidFill>
                <a:schemeClr val="tx1"/>
              </a:solidFill>
            </a:endParaRPr>
          </a:p>
          <a:p>
            <a:r>
              <a:rPr lang="en-GB" dirty="0">
                <a:solidFill>
                  <a:schemeClr val="tx1"/>
                </a:solidFill>
              </a:rPr>
              <a:t>All training stops and the apprentice put forward for the EPA. Remember – the apprentice needs to remain employed until the completion of the End Point Assessment. The EPA</a:t>
            </a:r>
            <a:r>
              <a:rPr lang="en-GB" baseline="0" dirty="0">
                <a:solidFill>
                  <a:schemeClr val="tx1"/>
                </a:solidFill>
              </a:rPr>
              <a:t> will take place within 3 months of Gateway.</a:t>
            </a:r>
            <a:endParaRPr lang="en-GB" dirty="0">
              <a:solidFill>
                <a:schemeClr val="tx1"/>
              </a:solidFill>
            </a:endParaRPr>
          </a:p>
          <a:p>
            <a:endParaRPr lang="en-GB" dirty="0">
              <a:solidFill>
                <a:schemeClr val="tx1"/>
              </a:solidFill>
            </a:endParaRPr>
          </a:p>
          <a:p>
            <a:r>
              <a:rPr lang="en-GB" dirty="0">
                <a:solidFill>
                  <a:schemeClr val="tx1"/>
                </a:solidFill>
              </a:rPr>
              <a:t>Remember: the decision on occupational competency is ultimately yours. Any resits will occur a cost.</a:t>
            </a:r>
          </a:p>
          <a:p>
            <a:endParaRPr lang="en-GB" dirty="0">
              <a:solidFill>
                <a:schemeClr val="tx1"/>
              </a:solidFill>
            </a:endParaRPr>
          </a:p>
          <a:p>
            <a:r>
              <a:rPr lang="en-GB" dirty="0">
                <a:solidFill>
                  <a:schemeClr val="tx1"/>
                </a:solidFill>
              </a:rPr>
              <a:t>Note: Resits are where your apprentice fails</a:t>
            </a:r>
            <a:r>
              <a:rPr lang="en-GB" baseline="0" dirty="0">
                <a:solidFill>
                  <a:schemeClr val="tx1"/>
                </a:solidFill>
              </a:rPr>
              <a:t> part of the Standard (resit typically within 3 months) while a Retake is where much more training is required (retake typically taken within 6 months).</a:t>
            </a:r>
            <a:endParaRPr lang="en-GB" dirty="0">
              <a:solidFill>
                <a:schemeClr val="tx1"/>
              </a:solidFill>
            </a:endParaRPr>
          </a:p>
          <a:p>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10</a:t>
            </a:fld>
            <a:endParaRPr lang="en-GB"/>
          </a:p>
        </p:txBody>
      </p:sp>
    </p:spTree>
    <p:extLst>
      <p:ext uri="{BB962C8B-B14F-4D97-AF65-F5344CB8AC3E}">
        <p14:creationId xmlns:p14="http://schemas.microsoft.com/office/powerpoint/2010/main" val="551688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Details for each</a:t>
            </a:r>
            <a:r>
              <a:rPr lang="en-GB" baseline="0" dirty="0"/>
              <a:t> Standards EPA is in the assessment plan</a:t>
            </a:r>
          </a:p>
          <a:p>
            <a:endParaRPr lang="en-GB" baseline="0" dirty="0"/>
          </a:p>
          <a:p>
            <a:r>
              <a:rPr lang="en-GB" baseline="0" dirty="0"/>
              <a:t>The End Point Assessment Organisation (EPAO) will provide an independent end point assessor – the assessment will probably take place at the centre where the training takes place but this may not always be the case.</a:t>
            </a:r>
          </a:p>
          <a:p>
            <a:endParaRPr lang="en-GB" baseline="0" dirty="0"/>
          </a:p>
          <a:p>
            <a:r>
              <a:rPr lang="en-GB" baseline="0" dirty="0"/>
              <a:t>The Apprentice can be awarded Pass, Merit, distinction </a:t>
            </a:r>
          </a:p>
          <a:p>
            <a:endParaRPr lang="en-GB" baseline="0" dirty="0"/>
          </a:p>
          <a:p>
            <a:r>
              <a:rPr lang="en-GB" baseline="0" dirty="0"/>
              <a:t>Carpentry for example is 2 days - 60 mins theory, 7 hrs practical, and discussion portfolio</a:t>
            </a:r>
          </a:p>
          <a:p>
            <a:r>
              <a:rPr lang="en-GB" baseline="0" dirty="0"/>
              <a:t>While painting is 3 days -  1 ½hr theory , 18 hrs practical , portfolio of best work portfolio</a:t>
            </a:r>
            <a:endParaRPr lang="en-GB" dirty="0"/>
          </a:p>
          <a:p>
            <a:endParaRPr lang="en-GB" dirty="0"/>
          </a:p>
          <a:p>
            <a:r>
              <a:rPr lang="en-GB" sz="1200" dirty="0">
                <a:solidFill>
                  <a:schemeClr val="tx1"/>
                </a:solidFill>
              </a:rPr>
              <a:t>You can chose an EPAO or use your Training Provider’s recommended choice.</a:t>
            </a:r>
          </a:p>
          <a:p>
            <a:endParaRPr lang="en-GB" sz="1200" dirty="0">
              <a:solidFill>
                <a:schemeClr val="tx1"/>
              </a:solidFill>
            </a:endParaRPr>
          </a:p>
          <a:p>
            <a:r>
              <a:rPr lang="en-GB" sz="1200" dirty="0">
                <a:solidFill>
                  <a:schemeClr val="tx1"/>
                </a:solidFill>
              </a:rPr>
              <a:t>Your</a:t>
            </a:r>
            <a:r>
              <a:rPr lang="en-GB" sz="1200" baseline="0" dirty="0">
                <a:solidFill>
                  <a:schemeClr val="tx1"/>
                </a:solidFill>
              </a:rPr>
              <a:t> Training Provider</a:t>
            </a:r>
            <a:r>
              <a:rPr lang="en-GB" sz="1200" dirty="0">
                <a:solidFill>
                  <a:schemeClr val="tx1"/>
                </a:solidFill>
              </a:rPr>
              <a:t> will organise the End Point Assessment, liaising with the End Point Assessment Organisation, the Apprentice and yourself. </a:t>
            </a:r>
          </a:p>
          <a:p>
            <a:endParaRPr lang="en-GB" sz="1200" dirty="0">
              <a:solidFill>
                <a:schemeClr val="tx1"/>
              </a:solidFill>
            </a:endParaRPr>
          </a:p>
          <a:p>
            <a:r>
              <a:rPr lang="en-GB" sz="1200" dirty="0">
                <a:solidFill>
                  <a:schemeClr val="tx1"/>
                </a:solidFill>
              </a:rPr>
              <a:t>They will make sure that </a:t>
            </a:r>
            <a:r>
              <a:rPr lang="en-GB" sz="1200" dirty="0">
                <a:solidFill>
                  <a:srgbClr val="4D4E53"/>
                </a:solidFill>
              </a:rPr>
              <a:t>the Apprentice receives the necessary preparatory material for the End Point Assessment and will w</a:t>
            </a:r>
            <a:r>
              <a:rPr lang="en-GB" sz="1200" dirty="0">
                <a:solidFill>
                  <a:schemeClr val="tx1"/>
                </a:solidFill>
              </a:rPr>
              <a:t>ork with the college wherever possible to ensure that the Apprentice has opportunities to practise mock knowledge and mock practical tests.</a:t>
            </a:r>
          </a:p>
          <a:p>
            <a:endParaRPr lang="en-GB" sz="1200" dirty="0">
              <a:solidFill>
                <a:schemeClr val="tx1"/>
              </a:solidFill>
            </a:endParaRPr>
          </a:p>
          <a:p>
            <a:r>
              <a:rPr lang="en-GB" sz="1200" dirty="0">
                <a:solidFill>
                  <a:schemeClr val="tx1"/>
                </a:solidFill>
              </a:rPr>
              <a:t>Part or whole resits or retakes can be arranged and this will occur an additional cost.</a:t>
            </a:r>
          </a:p>
          <a:p>
            <a:endParaRPr lang="en-GB" sz="1200" dirty="0">
              <a:solidFill>
                <a:schemeClr val="tx1"/>
              </a:solidFill>
            </a:endParaRPr>
          </a:p>
          <a:p>
            <a:r>
              <a:rPr lang="en-GB" sz="1200" dirty="0">
                <a:solidFill>
                  <a:schemeClr val="tx1"/>
                </a:solidFill>
              </a:rPr>
              <a:t>You will be informed of the result at the earliest opportunity. The certificate will be sent to you from the ESFA</a:t>
            </a:r>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11</a:t>
            </a:fld>
            <a:endParaRPr lang="en-GB"/>
          </a:p>
        </p:txBody>
      </p:sp>
    </p:spTree>
    <p:extLst>
      <p:ext uri="{BB962C8B-B14F-4D97-AF65-F5344CB8AC3E}">
        <p14:creationId xmlns:p14="http://schemas.microsoft.com/office/powerpoint/2010/main" val="1488551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CITB have developed many resources</a:t>
            </a:r>
            <a:r>
              <a:rPr lang="en-GB" sz="1200" baseline="0" dirty="0"/>
              <a:t> </a:t>
            </a:r>
            <a:r>
              <a:rPr lang="en-GB" sz="1200" dirty="0"/>
              <a:t>in order to help the process. These include an Individual Learning and Development Plan and Workplace Activity Records which allows the Apprentice to record skills developed and achieved as a result of workplace opportunities that they encounter as part of their job role.</a:t>
            </a:r>
          </a:p>
          <a:p>
            <a:endParaRPr lang="en-GB" dirty="0"/>
          </a:p>
          <a:p>
            <a:r>
              <a:rPr lang="en-GB" dirty="0"/>
              <a:t>Apprenticeship</a:t>
            </a:r>
            <a:r>
              <a:rPr lang="en-GB" baseline="0" dirty="0"/>
              <a:t> Grants for attendance and achievement are available for CITB registered employers.</a:t>
            </a:r>
          </a:p>
          <a:p>
            <a:endParaRPr lang="en-GB" baseline="0" dirty="0"/>
          </a:p>
          <a:p>
            <a:r>
              <a:rPr lang="en-GB" baseline="0" dirty="0"/>
              <a:t>More information on the grants and how to apply can be found on the CITB website - https://www.citb.co.uk/levy-grants-and-funding/grants-funding/apprenticeship-grants/apprenticeship-grants-intermediate/ </a:t>
            </a:r>
          </a:p>
          <a:p>
            <a:endParaRPr lang="en-GB" baseline="0" dirty="0"/>
          </a:p>
          <a:p>
            <a:r>
              <a:rPr lang="en-GB" baseline="0" dirty="0"/>
              <a:t>Or alternatively speak to your local Advisor or Apprenticeship Officer.</a:t>
            </a:r>
            <a:endParaRPr lang="en-GB" dirty="0"/>
          </a:p>
          <a:p>
            <a:endParaRPr lang="en-GB" dirty="0"/>
          </a:p>
        </p:txBody>
      </p:sp>
      <p:sp>
        <p:nvSpPr>
          <p:cNvPr id="4" name="Slide Number Placeholder 3"/>
          <p:cNvSpPr>
            <a:spLocks noGrp="1"/>
          </p:cNvSpPr>
          <p:nvPr>
            <p:ph type="sldNum" sz="quarter" idx="5"/>
          </p:nvPr>
        </p:nvSpPr>
        <p:spPr/>
        <p:txBody>
          <a:bodyPr/>
          <a:lstStyle/>
          <a:p>
            <a:fld id="{09107E66-078B-4411-BED8-6F23E88C99E7}" type="slidenum">
              <a:rPr lang="en-GB" smtClean="0"/>
              <a:t>12</a:t>
            </a:fld>
            <a:endParaRPr lang="en-GB"/>
          </a:p>
        </p:txBody>
      </p:sp>
    </p:spTree>
    <p:extLst>
      <p:ext uri="{BB962C8B-B14F-4D97-AF65-F5344CB8AC3E}">
        <p14:creationId xmlns:p14="http://schemas.microsoft.com/office/powerpoint/2010/main" val="369504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283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38CD-A38D-4A65-B419-B892292992E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08FA8A-D467-4F31-AFF9-B135E861FD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ED4CF4-5740-4A00-83C7-94CB593C6093}"/>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5" name="Footer Placeholder 4">
            <a:extLst>
              <a:ext uri="{FF2B5EF4-FFF2-40B4-BE49-F238E27FC236}">
                <a16:creationId xmlns:a16="http://schemas.microsoft.com/office/drawing/2014/main" id="{33E6FDC7-2029-425D-8923-57A4EE908B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8EEA56-C271-42B8-8187-C19B84FD1DED}"/>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317851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8A3516-5766-4E85-9A7B-3C51F4B5EA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F61964-5142-49C6-8094-C9177F7B6E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4C8169-6295-44D0-8F17-5EDFD19836A0}"/>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5" name="Footer Placeholder 4">
            <a:extLst>
              <a:ext uri="{FF2B5EF4-FFF2-40B4-BE49-F238E27FC236}">
                <a16:creationId xmlns:a16="http://schemas.microsoft.com/office/drawing/2014/main" id="{9E65FEF0-E09E-4106-A0B9-58D7DEAFD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A07C24-B0E3-4DAA-A8CA-9032A44B3539}"/>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232283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00E09B76-99A4-4F39-AFCD-ED73519A053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381007" y="5885766"/>
            <a:ext cx="714927" cy="434318"/>
          </a:xfrm>
          <a:prstGeom prst="rect">
            <a:avLst/>
          </a:prstGeom>
        </p:spPr>
      </p:pic>
      <p:pic>
        <p:nvPicPr>
          <p:cNvPr id="9" name="Picture 8" descr="A picture containing text, sign, vector graphics&#10;&#10;Description automatically generated">
            <a:extLst>
              <a:ext uri="{FF2B5EF4-FFF2-40B4-BE49-F238E27FC236}">
                <a16:creationId xmlns:a16="http://schemas.microsoft.com/office/drawing/2014/main" id="{D43552E0-A2A8-4F4D-AAB2-0BD191EDBEA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446384" y="5937376"/>
            <a:ext cx="714927" cy="382708"/>
          </a:xfrm>
          <a:prstGeom prst="rect">
            <a:avLst/>
          </a:prstGeom>
        </p:spPr>
      </p:pic>
      <p:pic>
        <p:nvPicPr>
          <p:cNvPr id="11" name="Picture 10" descr="Text&#10;&#10;Description automatically generated with medium confidence">
            <a:extLst>
              <a:ext uri="{FF2B5EF4-FFF2-40B4-BE49-F238E27FC236}">
                <a16:creationId xmlns:a16="http://schemas.microsoft.com/office/drawing/2014/main" id="{28891E5B-7D1B-4F11-AB46-FF3043444E4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594761" y="5849348"/>
            <a:ext cx="1252847" cy="470736"/>
          </a:xfrm>
          <a:prstGeom prst="rect">
            <a:avLst/>
          </a:prstGeom>
        </p:spPr>
      </p:pic>
      <p:sp>
        <p:nvSpPr>
          <p:cNvPr id="12" name="Rectangle 11">
            <a:extLst>
              <a:ext uri="{FF2B5EF4-FFF2-40B4-BE49-F238E27FC236}">
                <a16:creationId xmlns:a16="http://schemas.microsoft.com/office/drawing/2014/main" id="{40FF6DAF-FB11-4411-B0F3-5DD6EBA48F1B}"/>
              </a:ext>
            </a:extLst>
          </p:cNvPr>
          <p:cNvSpPr/>
          <p:nvPr userDrawn="1"/>
        </p:nvSpPr>
        <p:spPr>
          <a:xfrm>
            <a:off x="0" y="5747657"/>
            <a:ext cx="5777345" cy="1110343"/>
          </a:xfrm>
          <a:prstGeom prst="rect">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60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3A046-771D-40E1-9656-964C5DA6A7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4362BF-B7E3-4E73-86C3-09374C898E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698A12-19FF-4306-A565-5B6A865398EE}"/>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5" name="Footer Placeholder 4">
            <a:extLst>
              <a:ext uri="{FF2B5EF4-FFF2-40B4-BE49-F238E27FC236}">
                <a16:creationId xmlns:a16="http://schemas.microsoft.com/office/drawing/2014/main" id="{FB6C1271-314C-4A4A-81FD-DB954983B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BF275B-1945-4ACC-B312-DAF662B4FA22}"/>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347313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96BC0-7C83-48B0-BF51-6960CC444C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8DC04E-60FB-4148-A15D-F7D7FCE3BE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4E8967-4F31-48F8-9270-F626F0C357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653299-F3BE-44F8-B847-F0D65FEB1EA6}"/>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6" name="Footer Placeholder 5">
            <a:extLst>
              <a:ext uri="{FF2B5EF4-FFF2-40B4-BE49-F238E27FC236}">
                <a16:creationId xmlns:a16="http://schemas.microsoft.com/office/drawing/2014/main" id="{49C6A5DE-48F9-4402-9C8A-6086A23D4E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337B36-1452-4A10-A444-F816E7BABF1C}"/>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363325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2E71-2021-4ACF-AB71-0AD1D1FA93A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D3030-8CF4-40DF-933D-D140F48C08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C7BC60-E540-4902-AF4C-DE91EBE003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ECD9A6A-331A-4393-AA89-6B504B6D43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8355F6-6106-4E15-9F63-8513F0A830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7CAFB2-CC7B-445B-A239-0E9F203B5922}"/>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8" name="Footer Placeholder 7">
            <a:extLst>
              <a:ext uri="{FF2B5EF4-FFF2-40B4-BE49-F238E27FC236}">
                <a16:creationId xmlns:a16="http://schemas.microsoft.com/office/drawing/2014/main" id="{1624A099-A55C-4F29-ABCC-702D44BE18A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FF4E12-1F34-4087-AC17-C981DD00B470}"/>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199196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72C-A1E0-4ACC-B84B-E09818707A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DB1333-23EB-4108-B7CC-35B1A2FAA989}"/>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4" name="Footer Placeholder 3">
            <a:extLst>
              <a:ext uri="{FF2B5EF4-FFF2-40B4-BE49-F238E27FC236}">
                <a16:creationId xmlns:a16="http://schemas.microsoft.com/office/drawing/2014/main" id="{35768F55-16E8-4B3C-9BF7-89F735B782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CDE590-F71D-4B48-88A9-52076FD49B30}"/>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279053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279FA6-2169-44B4-8F1A-4225926A2E1B}"/>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3" name="Footer Placeholder 2">
            <a:extLst>
              <a:ext uri="{FF2B5EF4-FFF2-40B4-BE49-F238E27FC236}">
                <a16:creationId xmlns:a16="http://schemas.microsoft.com/office/drawing/2014/main" id="{66F1E339-1735-422C-A91C-5C7F89156F7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0CF20D9-1CBC-4932-806F-7E01194322BE}"/>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188695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ED1CA-317D-4F18-8E89-D3A0B2BD18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AB91B8-832F-42FA-B478-2413709679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3A40F6-E4D9-4E3B-A797-B4A415B52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5A67E3-813F-44A8-B609-4DA38D5A4473}"/>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6" name="Footer Placeholder 5">
            <a:extLst>
              <a:ext uri="{FF2B5EF4-FFF2-40B4-BE49-F238E27FC236}">
                <a16:creationId xmlns:a16="http://schemas.microsoft.com/office/drawing/2014/main" id="{4A4F3CF8-36B4-4CC6-BE44-F003EC5CD9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8E0C81-2B0E-4701-8269-72181EB14050}"/>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398703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771B-64D6-4962-8408-EC281A2626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667A08F-0D21-436B-B9EB-4AD61F3E7D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C1801A-A370-4E2A-9425-280EB208C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D82987-A94D-4185-970F-72EFDFD4C08D}"/>
              </a:ext>
            </a:extLst>
          </p:cNvPr>
          <p:cNvSpPr>
            <a:spLocks noGrp="1"/>
          </p:cNvSpPr>
          <p:nvPr>
            <p:ph type="dt" sz="half" idx="10"/>
          </p:nvPr>
        </p:nvSpPr>
        <p:spPr/>
        <p:txBody>
          <a:bodyPr/>
          <a:lstStyle/>
          <a:p>
            <a:fld id="{2EC62FD5-2C09-4F58-8F71-1E35A20191EC}" type="datetimeFigureOut">
              <a:rPr lang="en-GB" smtClean="0"/>
              <a:t>16/02/2021</a:t>
            </a:fld>
            <a:endParaRPr lang="en-GB"/>
          </a:p>
        </p:txBody>
      </p:sp>
      <p:sp>
        <p:nvSpPr>
          <p:cNvPr id="6" name="Footer Placeholder 5">
            <a:extLst>
              <a:ext uri="{FF2B5EF4-FFF2-40B4-BE49-F238E27FC236}">
                <a16:creationId xmlns:a16="http://schemas.microsoft.com/office/drawing/2014/main" id="{CE803A42-8CE5-4AC6-BDC2-D7AB5770D0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22BA52-FF80-46A9-B16A-3DE4A9E73176}"/>
              </a:ext>
            </a:extLst>
          </p:cNvPr>
          <p:cNvSpPr>
            <a:spLocks noGrp="1"/>
          </p:cNvSpPr>
          <p:nvPr>
            <p:ph type="sldNum" sz="quarter" idx="12"/>
          </p:nvPr>
        </p:nvSpPr>
        <p:spPr/>
        <p:txBody>
          <a:bodyPr/>
          <a:lstStyle/>
          <a:p>
            <a:fld id="{A3D62BCC-B430-4A06-8DA5-858F4C501804}" type="slidenum">
              <a:rPr lang="en-GB" smtClean="0"/>
              <a:t>‹#›</a:t>
            </a:fld>
            <a:endParaRPr lang="en-GB"/>
          </a:p>
        </p:txBody>
      </p:sp>
    </p:spTree>
    <p:extLst>
      <p:ext uri="{BB962C8B-B14F-4D97-AF65-F5344CB8AC3E}">
        <p14:creationId xmlns:p14="http://schemas.microsoft.com/office/powerpoint/2010/main" val="164085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B36868-DF41-476F-A4E1-AAA5ED2F89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767ED5-C359-4199-B42E-C4ACB1F869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6DA328-804B-4682-9B1B-E780EC2B30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62FD5-2C09-4F58-8F71-1E35A20191EC}" type="datetimeFigureOut">
              <a:rPr lang="en-GB" smtClean="0"/>
              <a:t>16/02/2021</a:t>
            </a:fld>
            <a:endParaRPr lang="en-GB"/>
          </a:p>
        </p:txBody>
      </p:sp>
      <p:sp>
        <p:nvSpPr>
          <p:cNvPr id="5" name="Footer Placeholder 4">
            <a:extLst>
              <a:ext uri="{FF2B5EF4-FFF2-40B4-BE49-F238E27FC236}">
                <a16:creationId xmlns:a16="http://schemas.microsoft.com/office/drawing/2014/main" id="{025C530F-AE13-40ED-A770-76D2AABD4E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6F1504-B98D-40C5-AE81-63CA6FC93B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62BCC-B430-4A06-8DA5-858F4C501804}" type="slidenum">
              <a:rPr lang="en-GB" smtClean="0"/>
              <a:t>‹#›</a:t>
            </a:fld>
            <a:endParaRPr lang="en-GB"/>
          </a:p>
        </p:txBody>
      </p:sp>
    </p:spTree>
    <p:extLst>
      <p:ext uri="{BB962C8B-B14F-4D97-AF65-F5344CB8AC3E}">
        <p14:creationId xmlns:p14="http://schemas.microsoft.com/office/powerpoint/2010/main" val="2210886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instituteforapprenticeships.org/apprenticeship-standards/?routes=Construc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0D0014B-C3FE-4F6C-B071-A7C9661AA7B8}"/>
              </a:ext>
            </a:extLst>
          </p:cNvPr>
          <p:cNvSpPr txBox="1"/>
          <p:nvPr/>
        </p:nvSpPr>
        <p:spPr>
          <a:xfrm>
            <a:off x="1037440" y="817098"/>
            <a:ext cx="6103916" cy="1908215"/>
          </a:xfrm>
          <a:prstGeom prst="rect">
            <a:avLst/>
          </a:prstGeom>
          <a:noFill/>
        </p:spPr>
        <p:txBody>
          <a:bodyPr wrap="square">
            <a:spAutoFit/>
          </a:bodyPr>
          <a:lstStyle/>
          <a:p>
            <a:r>
              <a:rPr lang="en-IN" sz="2800" dirty="0"/>
              <a:t>CITB Apprenticeship Standards</a:t>
            </a:r>
            <a:br>
              <a:rPr lang="en-IN" sz="3200" dirty="0"/>
            </a:br>
            <a:r>
              <a:rPr lang="en-IN" sz="3200" b="0" spc="300" dirty="0">
                <a:solidFill>
                  <a:schemeClr val="tx1">
                    <a:lumMod val="50000"/>
                    <a:lumOff val="50000"/>
                  </a:schemeClr>
                </a:solidFill>
              </a:rPr>
              <a:t>EMPLOYER</a:t>
            </a:r>
            <a:r>
              <a:rPr lang="en-IN" sz="3200" spc="300" dirty="0">
                <a:solidFill>
                  <a:schemeClr val="tx1">
                    <a:lumMod val="50000"/>
                    <a:lumOff val="50000"/>
                  </a:schemeClr>
                </a:solidFill>
              </a:rPr>
              <a:t> </a:t>
            </a:r>
            <a:r>
              <a:rPr lang="en-IN" sz="3200" b="0" spc="300" dirty="0">
                <a:solidFill>
                  <a:schemeClr val="tx1">
                    <a:lumMod val="50000"/>
                    <a:lumOff val="50000"/>
                  </a:schemeClr>
                </a:solidFill>
              </a:rPr>
              <a:t>BRIEF </a:t>
            </a:r>
            <a:br>
              <a:rPr lang="en-IN" dirty="0"/>
            </a:br>
            <a:endParaRPr lang="pl-PL" dirty="0"/>
          </a:p>
          <a:p>
            <a:br>
              <a:rPr lang="en-IN" dirty="0"/>
            </a:br>
            <a:r>
              <a:rPr lang="en-IN" sz="1800" dirty="0">
                <a:solidFill>
                  <a:schemeClr val="tx1"/>
                </a:solidFill>
              </a:rPr>
              <a:t>Friday 12 February 2021, </a:t>
            </a:r>
            <a:r>
              <a:rPr lang="en-IN" sz="1800" b="1" dirty="0">
                <a:solidFill>
                  <a:schemeClr val="tx1"/>
                </a:solidFill>
              </a:rPr>
              <a:t>15:00 – 16:00</a:t>
            </a:r>
            <a:endParaRPr lang="en-GB" b="1" dirty="0"/>
          </a:p>
        </p:txBody>
      </p:sp>
      <p:pic>
        <p:nvPicPr>
          <p:cNvPr id="13" name="Picture 12" descr="A picture containing text, person, indoor, preparing&#10;&#10;Description automatically generated">
            <a:extLst>
              <a:ext uri="{FF2B5EF4-FFF2-40B4-BE49-F238E27FC236}">
                <a16:creationId xmlns:a16="http://schemas.microsoft.com/office/drawing/2014/main" id="{F99BCF29-CFDF-41A0-B032-B21B106AB5C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1200" y="0"/>
            <a:ext cx="3860800" cy="6868955"/>
          </a:xfrm>
          <a:prstGeom prst="rect">
            <a:avLst/>
          </a:prstGeom>
          <a:ln>
            <a:noFill/>
          </a:ln>
          <a:effectLst>
            <a:softEdge rad="127000"/>
          </a:effectLst>
          <a:scene3d>
            <a:camera prst="orthographicFront">
              <a:rot lat="0" lon="0" rev="0"/>
            </a:camera>
            <a:lightRig rig="contrasting" dir="t">
              <a:rot lat="0" lon="0" rev="7800000"/>
            </a:lightRig>
          </a:scene3d>
          <a:sp3d>
            <a:bevelT w="139700" h="139700"/>
          </a:sp3d>
        </p:spPr>
      </p:pic>
      <p:pic>
        <p:nvPicPr>
          <p:cNvPr id="14" name="Picture 13" descr="Logo&#10;&#10;Description automatically generated">
            <a:extLst>
              <a:ext uri="{FF2B5EF4-FFF2-40B4-BE49-F238E27FC236}">
                <a16:creationId xmlns:a16="http://schemas.microsoft.com/office/drawing/2014/main" id="{C0DF78AF-EF3C-42D8-AEFE-6F88E79D2A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66723" y="5394956"/>
            <a:ext cx="1022421" cy="621120"/>
          </a:xfrm>
          <a:prstGeom prst="rect">
            <a:avLst/>
          </a:prstGeom>
        </p:spPr>
      </p:pic>
      <p:pic>
        <p:nvPicPr>
          <p:cNvPr id="15" name="Picture 14" descr="A picture containing text, sign, vector graphics&#10;&#10;Description automatically generated">
            <a:extLst>
              <a:ext uri="{FF2B5EF4-FFF2-40B4-BE49-F238E27FC236}">
                <a16:creationId xmlns:a16="http://schemas.microsoft.com/office/drawing/2014/main" id="{9D08D860-5E5D-4091-8D41-1782F2C674B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74780" y="5394956"/>
            <a:ext cx="1160297" cy="621119"/>
          </a:xfrm>
          <a:prstGeom prst="rect">
            <a:avLst/>
          </a:prstGeom>
        </p:spPr>
      </p:pic>
      <p:pic>
        <p:nvPicPr>
          <p:cNvPr id="16" name="Picture 15" descr="Text&#10;&#10;Description automatically generated with medium confidence">
            <a:extLst>
              <a:ext uri="{FF2B5EF4-FFF2-40B4-BE49-F238E27FC236}">
                <a16:creationId xmlns:a16="http://schemas.microsoft.com/office/drawing/2014/main" id="{99B8F4F9-95CF-4C2E-BF71-061F035C8CD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97277" y="3006628"/>
            <a:ext cx="3183561" cy="1196169"/>
          </a:xfrm>
          <a:prstGeom prst="rect">
            <a:avLst/>
          </a:prstGeom>
        </p:spPr>
      </p:pic>
    </p:spTree>
    <p:extLst>
      <p:ext uri="{BB962C8B-B14F-4D97-AF65-F5344CB8AC3E}">
        <p14:creationId xmlns:p14="http://schemas.microsoft.com/office/powerpoint/2010/main" val="3844643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1116873" y="1193555"/>
            <a:ext cx="4447904" cy="2585323"/>
          </a:xfrm>
          <a:prstGeom prst="rect">
            <a:avLst/>
          </a:prstGeom>
          <a:noFill/>
        </p:spPr>
        <p:txBody>
          <a:bodyPr wrap="square">
            <a:spAutoFit/>
          </a:bodyPr>
          <a:lstStyle/>
          <a:p>
            <a:r>
              <a:rPr lang="en-GB" sz="1800" b="0" dirty="0">
                <a:solidFill>
                  <a:schemeClr val="tx1"/>
                </a:solidFill>
                <a:latin typeface="+mn-lt"/>
              </a:rPr>
              <a:t>This is when </a:t>
            </a:r>
            <a:r>
              <a:rPr lang="en-GB" sz="1800" dirty="0">
                <a:solidFill>
                  <a:schemeClr val="tx1"/>
                </a:solidFill>
                <a:latin typeface="+mn-lt"/>
              </a:rPr>
              <a:t>YOU</a:t>
            </a:r>
            <a:r>
              <a:rPr lang="en-GB" sz="1800" b="0" dirty="0">
                <a:solidFill>
                  <a:schemeClr val="tx1"/>
                </a:solidFill>
                <a:latin typeface="+mn-lt"/>
              </a:rPr>
              <a:t> the employer, consider your Apprentice to be occupationally competent against the </a:t>
            </a:r>
            <a:r>
              <a:rPr lang="en-GB" sz="1800" b="1" dirty="0">
                <a:solidFill>
                  <a:schemeClr val="tx1"/>
                </a:solidFill>
                <a:latin typeface="+mn-lt"/>
              </a:rPr>
              <a:t>Knowledge</a:t>
            </a:r>
            <a:r>
              <a:rPr lang="en-GB" sz="1800" b="0" dirty="0">
                <a:solidFill>
                  <a:schemeClr val="tx1"/>
                </a:solidFill>
                <a:latin typeface="+mn-lt"/>
              </a:rPr>
              <a:t>, </a:t>
            </a:r>
            <a:r>
              <a:rPr lang="en-GB" sz="1800" b="1" dirty="0">
                <a:solidFill>
                  <a:schemeClr val="tx1"/>
                </a:solidFill>
                <a:latin typeface="+mn-lt"/>
              </a:rPr>
              <a:t>Skills</a:t>
            </a:r>
            <a:r>
              <a:rPr lang="en-GB" sz="1800" b="0" dirty="0">
                <a:solidFill>
                  <a:schemeClr val="tx1"/>
                </a:solidFill>
                <a:latin typeface="+mn-lt"/>
              </a:rPr>
              <a:t> and </a:t>
            </a:r>
            <a:r>
              <a:rPr lang="en-GB" sz="1800" b="1" dirty="0">
                <a:solidFill>
                  <a:schemeClr val="tx1"/>
                </a:solidFill>
                <a:latin typeface="+mn-lt"/>
              </a:rPr>
              <a:t>Behaviours</a:t>
            </a:r>
            <a:r>
              <a:rPr lang="en-GB" sz="1800" b="0" dirty="0">
                <a:solidFill>
                  <a:schemeClr val="tx1"/>
                </a:solidFill>
                <a:latin typeface="+mn-lt"/>
              </a:rPr>
              <a:t> of the Standard Assessment Plan.</a:t>
            </a:r>
            <a:br>
              <a:rPr lang="en-GB" sz="1800" b="0" dirty="0">
                <a:solidFill>
                  <a:schemeClr val="tx1"/>
                </a:solidFill>
                <a:latin typeface="+mn-lt"/>
              </a:rPr>
            </a:br>
            <a:br>
              <a:rPr lang="en-GB" sz="1800" b="0" dirty="0">
                <a:solidFill>
                  <a:schemeClr val="tx1"/>
                </a:solidFill>
                <a:latin typeface="+mn-lt"/>
              </a:rPr>
            </a:br>
            <a:r>
              <a:rPr lang="en-GB" sz="1800" b="0" dirty="0">
                <a:solidFill>
                  <a:schemeClr val="tx1"/>
                </a:solidFill>
                <a:latin typeface="+mn-lt"/>
              </a:rPr>
              <a:t>All training stops and the apprentice is put forward for the EPA.</a:t>
            </a:r>
            <a:br>
              <a:rPr lang="en-GB" sz="1800" b="0" dirty="0">
                <a:solidFill>
                  <a:schemeClr val="tx1"/>
                </a:solidFill>
                <a:latin typeface="+mn-lt"/>
              </a:rPr>
            </a:br>
            <a:br>
              <a:rPr lang="en-GB" sz="1800" b="0" dirty="0">
                <a:solidFill>
                  <a:schemeClr val="tx1"/>
                </a:solidFill>
                <a:latin typeface="+mn-lt"/>
              </a:rPr>
            </a:br>
            <a:r>
              <a:rPr lang="en-GB" sz="1800" b="0" dirty="0">
                <a:solidFill>
                  <a:schemeClr val="tx1"/>
                </a:solidFill>
                <a:latin typeface="+mn-lt"/>
              </a:rPr>
              <a:t>Any resits will occur a cost to you.</a:t>
            </a:r>
            <a:endParaRPr lang="en-GB" dirty="0">
              <a:solidFill>
                <a:schemeClr val="tx1"/>
              </a:solidFill>
            </a:endParaRPr>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1116873" y="476626"/>
            <a:ext cx="9255522"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pl-PL" sz="2400" b="0" dirty="0">
                <a:solidFill>
                  <a:srgbClr val="0070C0"/>
                </a:solidFill>
              </a:rPr>
              <a:t>Gateway</a:t>
            </a:r>
            <a:endParaRPr lang="en-GB" sz="2400" dirty="0">
              <a:solidFill>
                <a:schemeClr val="tx1"/>
              </a:solidFill>
            </a:endParaRPr>
          </a:p>
        </p:txBody>
      </p:sp>
      <p:pic>
        <p:nvPicPr>
          <p:cNvPr id="5" name="Picture 4">
            <a:extLst>
              <a:ext uri="{FF2B5EF4-FFF2-40B4-BE49-F238E27FC236}">
                <a16:creationId xmlns:a16="http://schemas.microsoft.com/office/drawing/2014/main" id="{1A9724DA-CADD-452A-9B1D-215AD199943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85089" y="1272910"/>
            <a:ext cx="2273352" cy="2426612"/>
          </a:xfrm>
          <a:prstGeom prst="rect">
            <a:avLst/>
          </a:prstGeom>
        </p:spPr>
      </p:pic>
    </p:spTree>
    <p:extLst>
      <p:ext uri="{BB962C8B-B14F-4D97-AF65-F5344CB8AC3E}">
        <p14:creationId xmlns:p14="http://schemas.microsoft.com/office/powerpoint/2010/main" val="269195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1038496" y="1056042"/>
            <a:ext cx="5884817" cy="4468916"/>
          </a:xfrm>
          <a:prstGeom prst="rect">
            <a:avLst/>
          </a:prstGeom>
          <a:noFill/>
        </p:spPr>
        <p:txBody>
          <a:bodyPr wrap="square">
            <a:spAutoFit/>
          </a:bodyPr>
          <a:lstStyle/>
          <a:p>
            <a:pPr>
              <a:lnSpc>
                <a:spcPct val="120000"/>
              </a:lnSpc>
            </a:pPr>
            <a:r>
              <a:rPr lang="en-GB" sz="1800" dirty="0">
                <a:solidFill>
                  <a:schemeClr val="tx1"/>
                </a:solidFill>
              </a:rPr>
              <a:t>Assessments could be over multiple days to assess that the Apprentice has acquired the correct </a:t>
            </a:r>
            <a:r>
              <a:rPr lang="en-GB" sz="1800" b="1" dirty="0">
                <a:solidFill>
                  <a:schemeClr val="tx1"/>
                </a:solidFill>
              </a:rPr>
              <a:t>Knowledge</a:t>
            </a:r>
            <a:r>
              <a:rPr lang="en-GB" sz="1800" dirty="0">
                <a:solidFill>
                  <a:schemeClr val="tx1"/>
                </a:solidFill>
              </a:rPr>
              <a:t>, </a:t>
            </a:r>
            <a:r>
              <a:rPr lang="en-GB" sz="1800" b="1" dirty="0">
                <a:solidFill>
                  <a:schemeClr val="tx1"/>
                </a:solidFill>
              </a:rPr>
              <a:t>Skills</a:t>
            </a:r>
            <a:r>
              <a:rPr lang="en-GB" sz="1800" dirty="0">
                <a:solidFill>
                  <a:schemeClr val="tx1"/>
                </a:solidFill>
              </a:rPr>
              <a:t> and </a:t>
            </a:r>
            <a:r>
              <a:rPr lang="en-GB" sz="1800" b="1" dirty="0">
                <a:solidFill>
                  <a:schemeClr val="tx1"/>
                </a:solidFill>
              </a:rPr>
              <a:t>Behaviours</a:t>
            </a:r>
            <a:r>
              <a:rPr lang="en-GB" sz="1800" dirty="0">
                <a:solidFill>
                  <a:schemeClr val="tx1"/>
                </a:solidFill>
              </a:rPr>
              <a:t> that the Standard requires and is carried out by an independent </a:t>
            </a:r>
            <a:r>
              <a:rPr lang="pl-PL" sz="1800" dirty="0">
                <a:solidFill>
                  <a:schemeClr val="tx1"/>
                </a:solidFill>
              </a:rPr>
              <a:t>End Point Assessment Organisation (</a:t>
            </a:r>
            <a:r>
              <a:rPr lang="en-GB" sz="1800" dirty="0">
                <a:solidFill>
                  <a:schemeClr val="tx1"/>
                </a:solidFill>
              </a:rPr>
              <a:t>EPAO</a:t>
            </a:r>
            <a:r>
              <a:rPr lang="pl-PL" sz="1800" dirty="0">
                <a:solidFill>
                  <a:schemeClr val="tx1"/>
                </a:solidFill>
              </a:rPr>
              <a:t>)</a:t>
            </a:r>
            <a:r>
              <a:rPr lang="en-GB" sz="1800" dirty="0">
                <a:solidFill>
                  <a:schemeClr val="tx1"/>
                </a:solidFill>
              </a:rPr>
              <a:t>.</a:t>
            </a:r>
          </a:p>
          <a:p>
            <a:endParaRPr lang="en-GB" sz="1800" dirty="0">
              <a:solidFill>
                <a:schemeClr val="tx1"/>
              </a:solidFill>
            </a:endParaRPr>
          </a:p>
          <a:p>
            <a:pPr>
              <a:spcBef>
                <a:spcPts val="0"/>
              </a:spcBef>
            </a:pPr>
            <a:r>
              <a:rPr lang="en-GB" sz="1800" dirty="0">
                <a:solidFill>
                  <a:schemeClr val="tx1"/>
                </a:solidFill>
              </a:rPr>
              <a:t>It </a:t>
            </a:r>
            <a:r>
              <a:rPr lang="en-GB" sz="1800" b="1" i="1" dirty="0">
                <a:solidFill>
                  <a:schemeClr val="tx1"/>
                </a:solidFill>
              </a:rPr>
              <a:t>may</a:t>
            </a:r>
            <a:r>
              <a:rPr lang="en-GB" sz="1800" dirty="0">
                <a:solidFill>
                  <a:schemeClr val="tx1"/>
                </a:solidFill>
              </a:rPr>
              <a:t> consist of</a:t>
            </a:r>
            <a:r>
              <a:rPr lang="pl-PL" sz="1800" dirty="0">
                <a:solidFill>
                  <a:schemeClr val="tx1"/>
                </a:solidFill>
              </a:rPr>
              <a:t>:</a:t>
            </a:r>
            <a:endParaRPr lang="en-GB" sz="1800" dirty="0">
              <a:solidFill>
                <a:schemeClr val="tx1"/>
              </a:solidFill>
            </a:endParaRPr>
          </a:p>
          <a:p>
            <a:pPr>
              <a:spcBef>
                <a:spcPts val="0"/>
              </a:spcBef>
            </a:pPr>
            <a:endParaRPr lang="en-GB" sz="1800" dirty="0">
              <a:solidFill>
                <a:schemeClr val="tx1"/>
              </a:solidFill>
            </a:endParaRPr>
          </a:p>
          <a:p>
            <a:pPr marL="285750" indent="-285750">
              <a:spcBef>
                <a:spcPts val="0"/>
              </a:spcBef>
              <a:spcAft>
                <a:spcPts val="1200"/>
              </a:spcAft>
              <a:buFont typeface="Arial" panose="020B0604020202020204" pitchFamily="34" charset="0"/>
              <a:buChar char="•"/>
            </a:pPr>
            <a:r>
              <a:rPr lang="en-GB" sz="1800" dirty="0">
                <a:solidFill>
                  <a:schemeClr val="tx1"/>
                </a:solidFill>
              </a:rPr>
              <a:t>Practical Assessment – 6 to</a:t>
            </a:r>
            <a:r>
              <a:rPr lang="pl-PL" sz="1800" dirty="0">
                <a:solidFill>
                  <a:schemeClr val="tx1"/>
                </a:solidFill>
              </a:rPr>
              <a:t> </a:t>
            </a:r>
            <a:r>
              <a:rPr lang="en-GB" sz="1800" dirty="0">
                <a:solidFill>
                  <a:schemeClr val="tx1"/>
                </a:solidFill>
              </a:rPr>
              <a:t>18 h</a:t>
            </a:r>
            <a:r>
              <a:rPr lang="pl-PL" sz="1800" dirty="0">
                <a:solidFill>
                  <a:schemeClr val="tx1"/>
                </a:solidFill>
              </a:rPr>
              <a:t>ours</a:t>
            </a:r>
            <a:r>
              <a:rPr lang="en-GB" sz="1800" dirty="0">
                <a:solidFill>
                  <a:schemeClr val="tx1"/>
                </a:solidFill>
              </a:rPr>
              <a:t> depending on trade </a:t>
            </a:r>
          </a:p>
          <a:p>
            <a:pPr marL="285750" indent="-285750">
              <a:spcAft>
                <a:spcPts val="1200"/>
              </a:spcAft>
              <a:buFont typeface="Arial" panose="020B0604020202020204" pitchFamily="34" charset="0"/>
              <a:buChar char="•"/>
            </a:pPr>
            <a:r>
              <a:rPr lang="en-GB" sz="1800" dirty="0">
                <a:solidFill>
                  <a:schemeClr val="tx1"/>
                </a:solidFill>
              </a:rPr>
              <a:t>Knowledge test</a:t>
            </a:r>
          </a:p>
          <a:p>
            <a:pPr marL="285750" indent="-285750">
              <a:spcAft>
                <a:spcPts val="1200"/>
              </a:spcAft>
              <a:buFont typeface="Arial" panose="020B0604020202020204" pitchFamily="34" charset="0"/>
              <a:buChar char="•"/>
            </a:pPr>
            <a:r>
              <a:rPr lang="en-GB" sz="1800" dirty="0">
                <a:solidFill>
                  <a:schemeClr val="tx1"/>
                </a:solidFill>
              </a:rPr>
              <a:t>Professional discussion, interview or questioning (portfolio)</a:t>
            </a:r>
          </a:p>
          <a:p>
            <a:pPr marL="285750" indent="-285750">
              <a:spcAft>
                <a:spcPts val="1200"/>
              </a:spcAft>
              <a:buFont typeface="Arial" panose="020B0604020202020204" pitchFamily="34" charset="0"/>
              <a:buChar char="•"/>
            </a:pPr>
            <a:r>
              <a:rPr lang="en-GB" sz="1800" dirty="0">
                <a:solidFill>
                  <a:schemeClr val="tx1"/>
                </a:solidFill>
              </a:rPr>
              <a:t>Some higher level apprenticeships require a presentation</a:t>
            </a:r>
          </a:p>
          <a:p>
            <a:endParaRPr lang="en-GB" sz="1400" dirty="0">
              <a:solidFill>
                <a:schemeClr val="tx1"/>
              </a:solidFill>
            </a:endParaRPr>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987539" y="525671"/>
            <a:ext cx="9255522"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pl-PL" sz="2400" b="0" dirty="0">
                <a:solidFill>
                  <a:srgbClr val="0070C0"/>
                </a:solidFill>
              </a:rPr>
              <a:t>The End Point Assessment</a:t>
            </a:r>
            <a:endParaRPr lang="en-GB" sz="2400" dirty="0">
              <a:solidFill>
                <a:schemeClr val="tx1"/>
              </a:solidFill>
            </a:endParaRPr>
          </a:p>
        </p:txBody>
      </p:sp>
      <p:pic>
        <p:nvPicPr>
          <p:cNvPr id="5" name="Picture 4" descr="Icon&#10;&#10;Description automatically generated">
            <a:extLst>
              <a:ext uri="{FF2B5EF4-FFF2-40B4-BE49-F238E27FC236}">
                <a16:creationId xmlns:a16="http://schemas.microsoft.com/office/drawing/2014/main" id="{5526D3BB-18BF-4438-A1FE-1ED19F20640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81128" y="2502248"/>
            <a:ext cx="2135066" cy="2135066"/>
          </a:xfrm>
          <a:prstGeom prst="rect">
            <a:avLst/>
          </a:prstGeom>
        </p:spPr>
      </p:pic>
    </p:spTree>
    <p:extLst>
      <p:ext uri="{BB962C8B-B14F-4D97-AF65-F5344CB8AC3E}">
        <p14:creationId xmlns:p14="http://schemas.microsoft.com/office/powerpoint/2010/main" val="2506366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933993" y="971486"/>
            <a:ext cx="5708470" cy="4431983"/>
          </a:xfrm>
          <a:prstGeom prst="rect">
            <a:avLst/>
          </a:prstGeom>
          <a:noFill/>
        </p:spPr>
        <p:txBody>
          <a:bodyPr wrap="square">
            <a:spAutoFit/>
          </a:bodyPr>
          <a:lstStyle/>
          <a:p>
            <a:pPr marL="0" indent="0">
              <a:spcAft>
                <a:spcPts val="1200"/>
              </a:spcAft>
              <a:buNone/>
            </a:pPr>
            <a:r>
              <a:rPr lang="en-GB" sz="1800" dirty="0"/>
              <a:t>CITB considers the Standards to be learner-led and Employer endorsed.</a:t>
            </a:r>
          </a:p>
          <a:p>
            <a:pPr marL="0" indent="0">
              <a:spcAft>
                <a:spcPts val="1200"/>
              </a:spcAft>
              <a:buNone/>
            </a:pPr>
            <a:r>
              <a:rPr lang="en-GB" sz="1800" dirty="0"/>
              <a:t>This means we recommend you encourage the Apprentice to take ownership of their training programme and learning towards the required </a:t>
            </a:r>
            <a:r>
              <a:rPr lang="en-GB" sz="1800" b="1" dirty="0"/>
              <a:t>Knowledge</a:t>
            </a:r>
            <a:r>
              <a:rPr lang="en-GB" sz="1800" dirty="0"/>
              <a:t>, </a:t>
            </a:r>
            <a:r>
              <a:rPr lang="en-GB" sz="1800" b="1" dirty="0"/>
              <a:t>Skills</a:t>
            </a:r>
            <a:r>
              <a:rPr lang="en-GB" sz="1800" dirty="0"/>
              <a:t> and </a:t>
            </a:r>
            <a:r>
              <a:rPr lang="en-GB" sz="1800" b="1" dirty="0"/>
              <a:t>Behaviours</a:t>
            </a:r>
            <a:r>
              <a:rPr lang="en-GB" sz="1800" dirty="0"/>
              <a:t> of the Standard. </a:t>
            </a:r>
          </a:p>
          <a:p>
            <a:pPr marL="0" indent="0">
              <a:spcAft>
                <a:spcPts val="1200"/>
              </a:spcAft>
              <a:buNone/>
            </a:pPr>
            <a:r>
              <a:rPr lang="en-GB" sz="1800" dirty="0"/>
              <a:t>The Apprenticeship is a continuous learning cycle. This means all the knowledge, skills and behaviours need to be taught, embedded, and revisited throughout the programme.</a:t>
            </a:r>
          </a:p>
          <a:p>
            <a:pPr marL="0" indent="0">
              <a:spcAft>
                <a:spcPts val="1200"/>
              </a:spcAft>
              <a:buNone/>
            </a:pPr>
            <a:r>
              <a:rPr lang="en-GB" sz="1800" dirty="0"/>
              <a:t>Your Training Provider will work with you and your Apprentice to set bespoke milestones and targets which will subsequently be used to monitor and record progression towards the achievement of the Standard. </a:t>
            </a:r>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933993" y="476627"/>
            <a:ext cx="9255522"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CITB Support for NAS Route</a:t>
            </a:r>
            <a:endParaRPr lang="en-GB" sz="2400" b="0" dirty="0">
              <a:solidFill>
                <a:schemeClr val="tx1"/>
              </a:solidFill>
            </a:endParaRPr>
          </a:p>
        </p:txBody>
      </p:sp>
      <p:pic>
        <p:nvPicPr>
          <p:cNvPr id="7" name="Picture 6" descr="Graphical user interface, text, website&#10;&#10;Description automatically generated">
            <a:extLst>
              <a:ext uri="{FF2B5EF4-FFF2-40B4-BE49-F238E27FC236}">
                <a16:creationId xmlns:a16="http://schemas.microsoft.com/office/drawing/2014/main" id="{8E9C3446-12B5-46A9-9BC6-566A8549919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994063" y="1861457"/>
            <a:ext cx="4625349" cy="3450943"/>
          </a:xfrm>
          <a:prstGeom prst="rect">
            <a:avLst/>
          </a:prstGeom>
          <a:ln w="3175">
            <a:solidFill>
              <a:schemeClr val="bg2">
                <a:lumMod val="7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92393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88FDFEC2-E1D2-4E31-B927-AAD6583D3E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18355" y="5537095"/>
            <a:ext cx="863715" cy="524706"/>
          </a:xfrm>
          <a:prstGeom prst="rect">
            <a:avLst/>
          </a:prstGeom>
        </p:spPr>
      </p:pic>
      <p:pic>
        <p:nvPicPr>
          <p:cNvPr id="9" name="Picture 8" descr="A picture containing text, sign, vector graphics&#10;&#10;Description automatically generated">
            <a:extLst>
              <a:ext uri="{FF2B5EF4-FFF2-40B4-BE49-F238E27FC236}">
                <a16:creationId xmlns:a16="http://schemas.microsoft.com/office/drawing/2014/main" id="{A6D10B3F-814E-4DD4-819C-3BCEE22DA37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35826" y="5538595"/>
            <a:ext cx="977389" cy="523206"/>
          </a:xfrm>
          <a:prstGeom prst="rect">
            <a:avLst/>
          </a:prstGeom>
        </p:spPr>
      </p:pic>
      <p:pic>
        <p:nvPicPr>
          <p:cNvPr id="10" name="Picture 9" descr="Text&#10;&#10;Description automatically generated with medium confidence">
            <a:extLst>
              <a:ext uri="{FF2B5EF4-FFF2-40B4-BE49-F238E27FC236}">
                <a16:creationId xmlns:a16="http://schemas.microsoft.com/office/drawing/2014/main" id="{56C57141-89B8-4AF9-AFED-594A637E284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96290" y="3737113"/>
            <a:ext cx="3262495" cy="1225826"/>
          </a:xfrm>
          <a:prstGeom prst="rect">
            <a:avLst/>
          </a:prstGeom>
        </p:spPr>
      </p:pic>
      <p:sp>
        <p:nvSpPr>
          <p:cNvPr id="14" name="TextBox 13">
            <a:extLst>
              <a:ext uri="{FF2B5EF4-FFF2-40B4-BE49-F238E27FC236}">
                <a16:creationId xmlns:a16="http://schemas.microsoft.com/office/drawing/2014/main" id="{2D7521BF-EC89-4402-98EB-B2F93C173B80}"/>
              </a:ext>
            </a:extLst>
          </p:cNvPr>
          <p:cNvSpPr txBox="1"/>
          <p:nvPr/>
        </p:nvSpPr>
        <p:spPr>
          <a:xfrm>
            <a:off x="5314938" y="1247504"/>
            <a:ext cx="1562123" cy="1292662"/>
          </a:xfrm>
          <a:prstGeom prst="rect">
            <a:avLst/>
          </a:prstGeom>
          <a:noFill/>
        </p:spPr>
        <p:txBody>
          <a:bodyPr wrap="square" rtlCol="0">
            <a:spAutoFit/>
          </a:bodyPr>
          <a:lstStyle/>
          <a:p>
            <a:r>
              <a:rPr lang="pl-PL" sz="2400" dirty="0"/>
              <a:t>Thank you</a:t>
            </a:r>
          </a:p>
          <a:p>
            <a:r>
              <a:rPr lang="pl-PL" sz="5400" dirty="0"/>
              <a:t>Q&amp;A</a:t>
            </a:r>
            <a:endParaRPr lang="en-GB" sz="5400" dirty="0"/>
          </a:p>
        </p:txBody>
      </p:sp>
    </p:spTree>
    <p:extLst>
      <p:ext uri="{BB962C8B-B14F-4D97-AF65-F5344CB8AC3E}">
        <p14:creationId xmlns:p14="http://schemas.microsoft.com/office/powerpoint/2010/main" val="2425896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125E4F7-AC20-471D-9D05-B939A977DB6C}"/>
              </a:ext>
            </a:extLst>
          </p:cNvPr>
          <p:cNvSpPr txBox="1"/>
          <p:nvPr/>
        </p:nvSpPr>
        <p:spPr>
          <a:xfrm>
            <a:off x="1011577" y="1370641"/>
            <a:ext cx="6022769" cy="2739211"/>
          </a:xfrm>
          <a:prstGeom prst="rect">
            <a:avLst/>
          </a:prstGeom>
          <a:noFill/>
        </p:spPr>
        <p:txBody>
          <a:bodyPr wrap="square" rtlCol="0">
            <a:spAutoFit/>
          </a:bodyPr>
          <a:lstStyle/>
          <a:p>
            <a:r>
              <a:rPr lang="en-US" dirty="0">
                <a:solidFill>
                  <a:srgbClr val="002060"/>
                </a:solidFill>
              </a:rPr>
              <a:t>Lorraine Shepherd </a:t>
            </a:r>
            <a:br>
              <a:rPr lang="en-US" dirty="0">
                <a:solidFill>
                  <a:srgbClr val="002060"/>
                </a:solidFill>
              </a:rPr>
            </a:br>
            <a:r>
              <a:rPr lang="en-US" dirty="0">
                <a:solidFill>
                  <a:srgbClr val="002060"/>
                </a:solidFill>
              </a:rPr>
              <a:t>NAS Training Manager</a:t>
            </a:r>
            <a:br>
              <a:rPr lang="en-US" sz="1600" dirty="0">
                <a:solidFill>
                  <a:srgbClr val="002060"/>
                </a:solidFill>
              </a:rPr>
            </a:br>
            <a:endParaRPr lang="en-US" sz="1600" dirty="0">
              <a:solidFill>
                <a:srgbClr val="002060"/>
              </a:solidFill>
            </a:endParaRPr>
          </a:p>
          <a:p>
            <a:endParaRPr lang="en-US" dirty="0"/>
          </a:p>
          <a:p>
            <a:pPr marL="342900" indent="-342900">
              <a:spcAft>
                <a:spcPts val="1200"/>
              </a:spcAft>
              <a:buFont typeface="Wingdings" panose="05000000000000000000" pitchFamily="2" charset="2"/>
              <a:buChar char="ü"/>
            </a:pPr>
            <a:r>
              <a:rPr lang="en-US" dirty="0"/>
              <a:t>Today’s meeting:</a:t>
            </a:r>
            <a:r>
              <a:rPr lang="pl-PL" dirty="0"/>
              <a:t> </a:t>
            </a:r>
            <a:r>
              <a:rPr lang="en-US" dirty="0"/>
              <a:t>15:00 – 16:00</a:t>
            </a:r>
          </a:p>
          <a:p>
            <a:pPr marL="342900" indent="-342900">
              <a:spcAft>
                <a:spcPts val="1200"/>
              </a:spcAft>
              <a:buFont typeface="Wingdings" panose="05000000000000000000" pitchFamily="2" charset="2"/>
              <a:buChar char="ü"/>
            </a:pPr>
            <a:r>
              <a:rPr lang="en-US" dirty="0"/>
              <a:t>This meeting is being recorded</a:t>
            </a:r>
          </a:p>
          <a:p>
            <a:pPr marL="342900" indent="-342900">
              <a:spcAft>
                <a:spcPts val="1200"/>
              </a:spcAft>
              <a:buFont typeface="Wingdings" panose="05000000000000000000" pitchFamily="2" charset="2"/>
              <a:buChar char="ü"/>
            </a:pPr>
            <a:r>
              <a:rPr lang="en-US" dirty="0"/>
              <a:t>Your microphones and camera are enabled</a:t>
            </a:r>
          </a:p>
          <a:p>
            <a:pPr marL="342900" indent="-342900">
              <a:spcAft>
                <a:spcPts val="1200"/>
              </a:spcAft>
              <a:buFont typeface="Wingdings" panose="05000000000000000000" pitchFamily="2" charset="2"/>
              <a:buChar char="ü"/>
            </a:pPr>
            <a:r>
              <a:rPr lang="en-US" dirty="0"/>
              <a:t>Please can any questions be placed in the </a:t>
            </a:r>
            <a:r>
              <a:rPr lang="pl-PL" dirty="0"/>
              <a:t>chat</a:t>
            </a:r>
            <a:endParaRPr lang="en-US" dirty="0"/>
          </a:p>
        </p:txBody>
      </p:sp>
      <p:sp>
        <p:nvSpPr>
          <p:cNvPr id="9" name="Title 1">
            <a:extLst>
              <a:ext uri="{FF2B5EF4-FFF2-40B4-BE49-F238E27FC236}">
                <a16:creationId xmlns:a16="http://schemas.microsoft.com/office/drawing/2014/main" id="{4DBCE415-2240-4AEC-9375-2D777A631C11}"/>
              </a:ext>
            </a:extLst>
          </p:cNvPr>
          <p:cNvSpPr>
            <a:spLocks noGrp="1"/>
          </p:cNvSpPr>
          <p:nvPr/>
        </p:nvSpPr>
        <p:spPr>
          <a:xfrm>
            <a:off x="1011577" y="379808"/>
            <a:ext cx="7980220"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pl-PL" sz="2400" b="0" dirty="0">
                <a:solidFill>
                  <a:srgbClr val="0070C0"/>
                </a:solidFill>
              </a:rPr>
              <a:t>Welcome</a:t>
            </a:r>
            <a:endParaRPr lang="en-GB" sz="2400" b="0" dirty="0">
              <a:solidFill>
                <a:srgbClr val="0070C0"/>
              </a:solidFill>
            </a:endParaRPr>
          </a:p>
        </p:txBody>
      </p:sp>
      <p:pic>
        <p:nvPicPr>
          <p:cNvPr id="14" name="Picture 13" descr="A close - up of a book&#10;&#10;Description automatically generated with medium confidence">
            <a:extLst>
              <a:ext uri="{FF2B5EF4-FFF2-40B4-BE49-F238E27FC236}">
                <a16:creationId xmlns:a16="http://schemas.microsoft.com/office/drawing/2014/main" id="{E02439DC-3EC3-4D21-8917-1DB72F1CF8C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1200" y="0"/>
            <a:ext cx="3860800" cy="6858000"/>
          </a:xfrm>
          <a:prstGeom prst="rect">
            <a:avLst/>
          </a:prstGeom>
        </p:spPr>
      </p:pic>
    </p:spTree>
    <p:extLst>
      <p:ext uri="{BB962C8B-B14F-4D97-AF65-F5344CB8AC3E}">
        <p14:creationId xmlns:p14="http://schemas.microsoft.com/office/powerpoint/2010/main" val="104390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DB8088C1-1E43-4500-8C52-DD76B54FAE5A}"/>
              </a:ext>
            </a:extLst>
          </p:cNvPr>
          <p:cNvSpPr>
            <a:spLocks noGrp="1"/>
          </p:cNvSpPr>
          <p:nvPr/>
        </p:nvSpPr>
        <p:spPr>
          <a:xfrm>
            <a:off x="1011576" y="1227909"/>
            <a:ext cx="5341721" cy="4003765"/>
          </a:xfrm>
          <a:prstGeom prst="rect">
            <a:avLst/>
          </a:prstGeom>
        </p:spPr>
        <p:txBody>
          <a:bodyPr vert="horz" lIns="91440" tIns="45720" rIns="91440" bIns="45720" rtlCol="0">
            <a:normAutofit fontScale="25000" lnSpcReduction="20000"/>
          </a:bodyPr>
          <a:lstStyle>
            <a:lvl1pPr marL="179388" indent="-179388" algn="l" defTabSz="914400" rtl="0" eaLnBrk="1" latinLnBrk="0" hangingPunct="1">
              <a:spcBef>
                <a:spcPct val="20000"/>
              </a:spcBef>
              <a:buClr>
                <a:schemeClr val="tx2"/>
              </a:buClr>
              <a:buFont typeface="Arial" pitchFamily="34" charset="0"/>
              <a:buChar char="•"/>
              <a:defRPr sz="1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800"/>
              </a:spcAft>
            </a:pPr>
            <a:r>
              <a:rPr lang="en-GB" sz="7200" dirty="0"/>
              <a:t>Standards – background</a:t>
            </a:r>
          </a:p>
          <a:p>
            <a:pPr>
              <a:spcBef>
                <a:spcPts val="0"/>
              </a:spcBef>
              <a:spcAft>
                <a:spcPts val="1800"/>
              </a:spcAft>
            </a:pPr>
            <a:r>
              <a:rPr lang="en-GB" sz="7200" dirty="0"/>
              <a:t>Your Involvement</a:t>
            </a:r>
          </a:p>
          <a:p>
            <a:pPr>
              <a:spcBef>
                <a:spcPts val="0"/>
              </a:spcBef>
              <a:spcAft>
                <a:spcPts val="1200"/>
              </a:spcAft>
            </a:pPr>
            <a:r>
              <a:rPr lang="en-GB" sz="7200" dirty="0"/>
              <a:t>On-Programme Training: </a:t>
            </a:r>
            <a:endParaRPr lang="pl-PL" sz="7200" dirty="0"/>
          </a:p>
          <a:p>
            <a:pPr lvl="1">
              <a:spcBef>
                <a:spcPts val="0"/>
              </a:spcBef>
              <a:spcAft>
                <a:spcPts val="1200"/>
              </a:spcAft>
            </a:pPr>
            <a:r>
              <a:rPr lang="en-GB" sz="7200" dirty="0"/>
              <a:t>The Apprenticeship Standard Learner Journey</a:t>
            </a:r>
            <a:endParaRPr lang="pl-PL" sz="7200" dirty="0"/>
          </a:p>
          <a:p>
            <a:pPr lvl="1">
              <a:spcBef>
                <a:spcPts val="0"/>
              </a:spcBef>
              <a:spcAft>
                <a:spcPts val="1200"/>
              </a:spcAft>
            </a:pPr>
            <a:r>
              <a:rPr lang="en-GB" sz="7200" dirty="0"/>
              <a:t>Role of the Mentor </a:t>
            </a:r>
            <a:endParaRPr lang="pl-PL" sz="7200" dirty="0"/>
          </a:p>
          <a:p>
            <a:pPr lvl="1">
              <a:spcBef>
                <a:spcPts val="0"/>
              </a:spcBef>
              <a:spcAft>
                <a:spcPts val="1200"/>
              </a:spcAft>
            </a:pPr>
            <a:r>
              <a:rPr lang="en-GB" sz="7200" dirty="0"/>
              <a:t>Knowledge, Skills and Behaviours </a:t>
            </a:r>
            <a:endParaRPr lang="pl-PL" sz="7200" dirty="0"/>
          </a:p>
          <a:p>
            <a:pPr lvl="1">
              <a:spcBef>
                <a:spcPts val="0"/>
              </a:spcBef>
              <a:spcAft>
                <a:spcPts val="1200"/>
              </a:spcAft>
            </a:pPr>
            <a:r>
              <a:rPr lang="en-GB" sz="7200" dirty="0"/>
              <a:t>Off The Job Training</a:t>
            </a:r>
          </a:p>
          <a:p>
            <a:pPr>
              <a:spcBef>
                <a:spcPts val="0"/>
              </a:spcBef>
              <a:spcAft>
                <a:spcPts val="1800"/>
              </a:spcAft>
            </a:pPr>
            <a:r>
              <a:rPr lang="en-GB" sz="7200" dirty="0"/>
              <a:t>Gateway</a:t>
            </a:r>
          </a:p>
          <a:p>
            <a:pPr>
              <a:spcBef>
                <a:spcPts val="0"/>
              </a:spcBef>
              <a:spcAft>
                <a:spcPts val="1800"/>
              </a:spcAft>
            </a:pPr>
            <a:r>
              <a:rPr lang="en-GB" sz="7200" dirty="0"/>
              <a:t>End Point Assessment (EPA)</a:t>
            </a:r>
          </a:p>
          <a:p>
            <a:pPr>
              <a:spcBef>
                <a:spcPts val="0"/>
              </a:spcBef>
              <a:spcAft>
                <a:spcPts val="1800"/>
              </a:spcAft>
            </a:pPr>
            <a:r>
              <a:rPr lang="en-GB" sz="7200" dirty="0"/>
              <a:t>CITB Support for NAS Route</a:t>
            </a:r>
          </a:p>
        </p:txBody>
      </p:sp>
      <p:sp>
        <p:nvSpPr>
          <p:cNvPr id="6" name="Title 1">
            <a:extLst>
              <a:ext uri="{FF2B5EF4-FFF2-40B4-BE49-F238E27FC236}">
                <a16:creationId xmlns:a16="http://schemas.microsoft.com/office/drawing/2014/main" id="{2788D60B-04DA-4B43-B242-CE0950B1046A}"/>
              </a:ext>
            </a:extLst>
          </p:cNvPr>
          <p:cNvSpPr>
            <a:spLocks noGrp="1"/>
          </p:cNvSpPr>
          <p:nvPr/>
        </p:nvSpPr>
        <p:spPr>
          <a:xfrm>
            <a:off x="1011577" y="379808"/>
            <a:ext cx="7980220"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Content</a:t>
            </a:r>
          </a:p>
        </p:txBody>
      </p:sp>
      <p:pic>
        <p:nvPicPr>
          <p:cNvPr id="7" name="Picture 6" descr="A picture containing outdoor, sky, building, tower&#10;&#10;Description automatically generated">
            <a:extLst>
              <a:ext uri="{FF2B5EF4-FFF2-40B4-BE49-F238E27FC236}">
                <a16:creationId xmlns:a16="http://schemas.microsoft.com/office/drawing/2014/main" id="{C2A93F87-2365-49A1-8B13-7C2FD6D6D8D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31198" y="0"/>
            <a:ext cx="3860801" cy="6858000"/>
          </a:xfrm>
          <a:prstGeom prst="rect">
            <a:avLst/>
          </a:prstGeom>
        </p:spPr>
      </p:pic>
    </p:spTree>
    <p:extLst>
      <p:ext uri="{BB962C8B-B14F-4D97-AF65-F5344CB8AC3E}">
        <p14:creationId xmlns:p14="http://schemas.microsoft.com/office/powerpoint/2010/main" val="88009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A81123AF-782B-4159-AB47-766237B2DB81}"/>
              </a:ext>
            </a:extLst>
          </p:cNvPr>
          <p:cNvSpPr>
            <a:spLocks noGrp="1"/>
          </p:cNvSpPr>
          <p:nvPr/>
        </p:nvSpPr>
        <p:spPr>
          <a:xfrm>
            <a:off x="589122" y="345998"/>
            <a:ext cx="8352928"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endParaRPr lang="en-GB" sz="2400" b="0" dirty="0">
              <a:solidFill>
                <a:schemeClr val="tx1"/>
              </a:solidFill>
            </a:endParaRPr>
          </a:p>
        </p:txBody>
      </p:sp>
      <p:sp>
        <p:nvSpPr>
          <p:cNvPr id="3" name="Subtitle 4">
            <a:extLst>
              <a:ext uri="{FF2B5EF4-FFF2-40B4-BE49-F238E27FC236}">
                <a16:creationId xmlns:a16="http://schemas.microsoft.com/office/drawing/2014/main" id="{E2217C05-B149-4A51-AE71-E5AA81702348}"/>
              </a:ext>
            </a:extLst>
          </p:cNvPr>
          <p:cNvSpPr>
            <a:spLocks noGrp="1"/>
          </p:cNvSpPr>
          <p:nvPr/>
        </p:nvSpPr>
        <p:spPr>
          <a:xfrm>
            <a:off x="921631" y="1340767"/>
            <a:ext cx="4808213" cy="3314359"/>
          </a:xfrm>
          <a:prstGeom prst="rect">
            <a:avLst/>
          </a:prstGeom>
        </p:spPr>
        <p:txBody>
          <a:bodyPr vert="horz" lIns="91440" tIns="45720" rIns="91440" bIns="45720" rtlCol="0">
            <a:noAutofit/>
          </a:bodyPr>
          <a:lstStyle>
            <a:lvl1pPr marL="0" indent="0" algn="l" defTabSz="914400" rtl="0" eaLnBrk="1" latinLnBrk="0" hangingPunct="1">
              <a:spcBef>
                <a:spcPts val="0"/>
              </a:spcBef>
              <a:buClr>
                <a:schemeClr val="tx2"/>
              </a:buClr>
              <a:buFont typeface="Arial" pitchFamily="34" charset="0"/>
              <a:buNone/>
              <a:defRPr sz="1400" b="1"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sz="1800" b="0" dirty="0">
                <a:solidFill>
                  <a:schemeClr val="tx1"/>
                </a:solidFill>
              </a:rPr>
              <a:t>Apprenticeship Standards have been developed in partnership with the Construction Sector.</a:t>
            </a:r>
          </a:p>
          <a:p>
            <a:endParaRPr lang="en-GB" sz="1800" b="0" dirty="0">
              <a:solidFill>
                <a:schemeClr val="tx1"/>
              </a:solidFill>
            </a:endParaRPr>
          </a:p>
          <a:p>
            <a:r>
              <a:rPr lang="en-GB" sz="1800" b="0" dirty="0">
                <a:solidFill>
                  <a:schemeClr val="tx1"/>
                </a:solidFill>
              </a:rPr>
              <a:t>The details of available Construction Standards can be found on the Institute for Apprenticeships and Technical Education (IFATE) website.</a:t>
            </a:r>
          </a:p>
          <a:p>
            <a:r>
              <a:rPr lang="en-GB" sz="1600" b="0" dirty="0">
                <a:solidFill>
                  <a:schemeClr val="tx1"/>
                </a:solidFill>
              </a:rPr>
              <a:t> </a:t>
            </a:r>
            <a:r>
              <a:rPr lang="en-GB" sz="1600" b="0" dirty="0">
                <a:solidFill>
                  <a:schemeClr val="tx1"/>
                </a:solidFill>
                <a:hlinkClick r:id="rId2"/>
              </a:rPr>
              <a:t>https://www.instituteforapprenticeships.org/apprenticeship-standards/?routes=Construction</a:t>
            </a:r>
            <a:endParaRPr lang="en-GB" sz="1600" b="0" dirty="0">
              <a:solidFill>
                <a:schemeClr val="tx1"/>
              </a:solidFill>
            </a:endParaRPr>
          </a:p>
          <a:p>
            <a:endParaRPr lang="en-GB" sz="1600" dirty="0">
              <a:solidFill>
                <a:schemeClr val="tx1"/>
              </a:solidFill>
              <a:latin typeface="Cambria" panose="02040503050406030204" pitchFamily="18" charset="0"/>
            </a:endParaRPr>
          </a:p>
        </p:txBody>
      </p:sp>
      <p:pic>
        <p:nvPicPr>
          <p:cNvPr id="9" name="Picture 8" descr="Graphical user interface, text, application, email&#10;&#10;Description automatically generated">
            <a:extLst>
              <a:ext uri="{FF2B5EF4-FFF2-40B4-BE49-F238E27FC236}">
                <a16:creationId xmlns:a16="http://schemas.microsoft.com/office/drawing/2014/main" id="{6B543A9C-A85E-41B3-8A7C-E2019635A8E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80529" y="1155089"/>
            <a:ext cx="4723041" cy="4267398"/>
          </a:xfrm>
          <a:prstGeom prst="rect">
            <a:avLst/>
          </a:prstGeom>
          <a:ln w="3175">
            <a:solidFill>
              <a:schemeClr val="bg1">
                <a:lumMod val="75000"/>
              </a:schemeClr>
            </a:solidFill>
          </a:ln>
          <a:effectLst>
            <a:outerShdw blurRad="50800" dist="38100" dir="5400000" algn="t" rotWithShape="0">
              <a:prstClr val="black">
                <a:alpha val="40000"/>
              </a:prstClr>
            </a:outerShdw>
          </a:effectLst>
        </p:spPr>
      </p:pic>
      <p:sp>
        <p:nvSpPr>
          <p:cNvPr id="10" name="Title 1">
            <a:extLst>
              <a:ext uri="{FF2B5EF4-FFF2-40B4-BE49-F238E27FC236}">
                <a16:creationId xmlns:a16="http://schemas.microsoft.com/office/drawing/2014/main" id="{3EB81B33-C470-434F-AE16-A0021C84F5D6}"/>
              </a:ext>
            </a:extLst>
          </p:cNvPr>
          <p:cNvSpPr>
            <a:spLocks noGrp="1"/>
          </p:cNvSpPr>
          <p:nvPr/>
        </p:nvSpPr>
        <p:spPr>
          <a:xfrm>
            <a:off x="1011577" y="379808"/>
            <a:ext cx="7980220"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Standards – Background</a:t>
            </a:r>
            <a:endParaRPr lang="en-GB" sz="2400" b="0" dirty="0">
              <a:solidFill>
                <a:schemeClr val="tx1"/>
              </a:solidFill>
            </a:endParaRPr>
          </a:p>
        </p:txBody>
      </p:sp>
    </p:spTree>
    <p:extLst>
      <p:ext uri="{BB962C8B-B14F-4D97-AF65-F5344CB8AC3E}">
        <p14:creationId xmlns:p14="http://schemas.microsoft.com/office/powerpoint/2010/main" val="300672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E2217C05-B149-4A51-AE71-E5AA81702348}"/>
              </a:ext>
            </a:extLst>
          </p:cNvPr>
          <p:cNvSpPr>
            <a:spLocks noGrp="1"/>
          </p:cNvSpPr>
          <p:nvPr/>
        </p:nvSpPr>
        <p:spPr>
          <a:xfrm>
            <a:off x="1011577" y="1257639"/>
            <a:ext cx="4736080" cy="3314359"/>
          </a:xfrm>
          <a:prstGeom prst="rect">
            <a:avLst/>
          </a:prstGeom>
        </p:spPr>
        <p:txBody>
          <a:bodyPr vert="horz" lIns="91440" tIns="45720" rIns="91440" bIns="45720" rtlCol="0">
            <a:noAutofit/>
          </a:bodyPr>
          <a:lstStyle>
            <a:lvl1pPr marL="0" indent="0" algn="l" defTabSz="914400" rtl="0" eaLnBrk="1" latinLnBrk="0" hangingPunct="1">
              <a:spcBef>
                <a:spcPts val="0"/>
              </a:spcBef>
              <a:buClr>
                <a:schemeClr val="tx2"/>
              </a:buClr>
              <a:buFont typeface="Arial" pitchFamily="34" charset="0"/>
              <a:buNone/>
              <a:defRPr sz="1400" b="1"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spcAft>
                <a:spcPts val="1200"/>
              </a:spcAft>
              <a:buFont typeface="Arial" panose="020B0604020202020204" pitchFamily="34" charset="0"/>
              <a:buChar char="•"/>
            </a:pPr>
            <a:r>
              <a:rPr lang="en-GB" sz="1800" b="0" dirty="0">
                <a:solidFill>
                  <a:schemeClr val="tx1"/>
                </a:solidFill>
                <a:latin typeface="+mn-lt"/>
              </a:rPr>
              <a:t>Fully understand the requirements of the</a:t>
            </a:r>
            <a:r>
              <a:rPr lang="pl-PL" sz="1800" b="0" dirty="0">
                <a:solidFill>
                  <a:schemeClr val="tx1"/>
                </a:solidFill>
                <a:latin typeface="+mn-lt"/>
              </a:rPr>
              <a:t> </a:t>
            </a:r>
            <a:r>
              <a:rPr lang="en-GB" sz="1800" b="0" dirty="0">
                <a:solidFill>
                  <a:schemeClr val="tx1"/>
                </a:solidFill>
                <a:latin typeface="+mn-lt"/>
              </a:rPr>
              <a:t>Standard and the Assessment Plan.</a:t>
            </a:r>
            <a:endParaRPr lang="pl-PL" sz="1800" b="0" dirty="0">
              <a:solidFill>
                <a:schemeClr val="tx1"/>
              </a:solidFill>
              <a:latin typeface="+mn-lt"/>
            </a:endParaRPr>
          </a:p>
          <a:p>
            <a:pPr marL="285750" indent="-285750">
              <a:spcAft>
                <a:spcPts val="1200"/>
              </a:spcAft>
              <a:buFont typeface="Arial" panose="020B0604020202020204" pitchFamily="34" charset="0"/>
              <a:buChar char="•"/>
            </a:pPr>
            <a:r>
              <a:rPr lang="en-GB" sz="1800" b="0" dirty="0">
                <a:solidFill>
                  <a:schemeClr val="tx1"/>
                </a:solidFill>
                <a:latin typeface="+mn-lt"/>
              </a:rPr>
              <a:t>Develop an appropriate Apprentice job role for the Standard.</a:t>
            </a:r>
            <a:endParaRPr lang="pl-PL" sz="1800" b="0" dirty="0">
              <a:solidFill>
                <a:schemeClr val="tx1"/>
              </a:solidFill>
              <a:latin typeface="+mn-lt"/>
            </a:endParaRPr>
          </a:p>
          <a:p>
            <a:pPr marL="285750" indent="-285750">
              <a:spcAft>
                <a:spcPts val="1200"/>
              </a:spcAft>
              <a:buFont typeface="Arial" panose="020B0604020202020204" pitchFamily="34" charset="0"/>
              <a:buChar char="•"/>
            </a:pPr>
            <a:r>
              <a:rPr lang="en-GB" sz="1800" b="0" dirty="0">
                <a:solidFill>
                  <a:schemeClr val="tx1"/>
                </a:solidFill>
                <a:latin typeface="+mn-lt"/>
              </a:rPr>
              <a:t>Fully employ the Apprentice until completion of the EPA.</a:t>
            </a:r>
            <a:endParaRPr lang="pl-PL" sz="1800" b="0" dirty="0">
              <a:solidFill>
                <a:schemeClr val="tx1"/>
              </a:solidFill>
              <a:latin typeface="+mn-lt"/>
            </a:endParaRPr>
          </a:p>
          <a:p>
            <a:pPr marL="285750" indent="-285750">
              <a:spcAft>
                <a:spcPts val="1200"/>
              </a:spcAft>
              <a:buFont typeface="Arial" panose="020B0604020202020204" pitchFamily="34" charset="0"/>
              <a:buChar char="•"/>
            </a:pPr>
            <a:r>
              <a:rPr lang="en-GB" sz="1800" b="0" dirty="0">
                <a:solidFill>
                  <a:schemeClr val="tx1"/>
                </a:solidFill>
                <a:latin typeface="+mn-lt"/>
              </a:rPr>
              <a:t>Appoint a mentor to support the Apprentice. </a:t>
            </a:r>
            <a:endParaRPr lang="pl-PL" sz="1800" b="0" dirty="0">
              <a:solidFill>
                <a:schemeClr val="tx1"/>
              </a:solidFill>
              <a:latin typeface="+mn-lt"/>
            </a:endParaRPr>
          </a:p>
          <a:p>
            <a:pPr marL="285750" indent="-285750">
              <a:spcAft>
                <a:spcPts val="1200"/>
              </a:spcAft>
              <a:buFont typeface="Arial" panose="020B0604020202020204" pitchFamily="34" charset="0"/>
              <a:buChar char="•"/>
            </a:pPr>
            <a:r>
              <a:rPr lang="en-GB" sz="1800" b="0" dirty="0">
                <a:solidFill>
                  <a:schemeClr val="tx1"/>
                </a:solidFill>
                <a:latin typeface="+mn-lt"/>
              </a:rPr>
              <a:t>Provide training on and off the job.</a:t>
            </a:r>
            <a:endParaRPr lang="en-GB" sz="1600" dirty="0">
              <a:solidFill>
                <a:schemeClr val="tx1"/>
              </a:solidFill>
              <a:latin typeface="Cambria" panose="02040503050406030204" pitchFamily="18" charset="0"/>
            </a:endParaRPr>
          </a:p>
        </p:txBody>
      </p:sp>
      <p:pic>
        <p:nvPicPr>
          <p:cNvPr id="5" name="Picture 4" descr="A picture containing person&#10;&#10;Description automatically generated">
            <a:extLst>
              <a:ext uri="{FF2B5EF4-FFF2-40B4-BE49-F238E27FC236}">
                <a16:creationId xmlns:a16="http://schemas.microsoft.com/office/drawing/2014/main" id="{C9126008-418A-420F-8EF5-6A8BBD225DB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6832600" y="1498600"/>
            <a:ext cx="6858000" cy="3860800"/>
          </a:xfrm>
          <a:prstGeom prst="rect">
            <a:avLst/>
          </a:prstGeom>
          <a:ln>
            <a:noFill/>
          </a:ln>
          <a:effectLst>
            <a:softEdge rad="152400"/>
          </a:effectLst>
          <a:scene3d>
            <a:camera prst="orthographicFront">
              <a:rot lat="0" lon="0" rev="0"/>
            </a:camera>
            <a:lightRig rig="contrasting" dir="t">
              <a:rot lat="0" lon="0" rev="7800000"/>
            </a:lightRig>
          </a:scene3d>
          <a:sp3d>
            <a:bevelT w="139700" h="139700"/>
          </a:sp3d>
        </p:spPr>
      </p:pic>
      <p:sp>
        <p:nvSpPr>
          <p:cNvPr id="10" name="Title 1">
            <a:extLst>
              <a:ext uri="{FF2B5EF4-FFF2-40B4-BE49-F238E27FC236}">
                <a16:creationId xmlns:a16="http://schemas.microsoft.com/office/drawing/2014/main" id="{BF9012D3-5C4F-4607-B3CF-6AC7786C8767}"/>
              </a:ext>
            </a:extLst>
          </p:cNvPr>
          <p:cNvSpPr>
            <a:spLocks noGrp="1"/>
          </p:cNvSpPr>
          <p:nvPr/>
        </p:nvSpPr>
        <p:spPr>
          <a:xfrm>
            <a:off x="1011577" y="379808"/>
            <a:ext cx="7980220"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Your Involvement</a:t>
            </a:r>
            <a:endParaRPr lang="en-GB" sz="2400" b="0" dirty="0">
              <a:solidFill>
                <a:schemeClr val="tx1"/>
              </a:solidFill>
            </a:endParaRPr>
          </a:p>
        </p:txBody>
      </p:sp>
    </p:spTree>
    <p:extLst>
      <p:ext uri="{BB962C8B-B14F-4D97-AF65-F5344CB8AC3E}">
        <p14:creationId xmlns:p14="http://schemas.microsoft.com/office/powerpoint/2010/main" val="197698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8">
            <a:extLst>
              <a:ext uri="{FF2B5EF4-FFF2-40B4-BE49-F238E27FC236}">
                <a16:creationId xmlns:a16="http://schemas.microsoft.com/office/drawing/2014/main" id="{23FE15C3-967F-496B-ADF4-6DEA5BB4E006}"/>
              </a:ext>
            </a:extLst>
          </p:cNvPr>
          <p:cNvGraphicFramePr>
            <a:graphicFrameLocks/>
          </p:cNvGraphicFramePr>
          <p:nvPr>
            <p:extLst>
              <p:ext uri="{D42A27DB-BD31-4B8C-83A1-F6EECF244321}">
                <p14:modId xmlns:p14="http://schemas.microsoft.com/office/powerpoint/2010/main" val="3948858626"/>
              </p:ext>
            </p:extLst>
          </p:nvPr>
        </p:nvGraphicFramePr>
        <p:xfrm>
          <a:off x="2859973" y="1316381"/>
          <a:ext cx="6472053" cy="3618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a:extLst>
              <a:ext uri="{FF2B5EF4-FFF2-40B4-BE49-F238E27FC236}">
                <a16:creationId xmlns:a16="http://schemas.microsoft.com/office/drawing/2014/main" id="{BBD9CD51-FF94-49F2-8CB9-0E7C8C970733}"/>
              </a:ext>
            </a:extLst>
          </p:cNvPr>
          <p:cNvSpPr>
            <a:spLocks noGrp="1"/>
          </p:cNvSpPr>
          <p:nvPr/>
        </p:nvSpPr>
        <p:spPr>
          <a:xfrm>
            <a:off x="1011577" y="379808"/>
            <a:ext cx="9399520"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On</a:t>
            </a:r>
            <a:r>
              <a:rPr lang="pl-PL" sz="2400" b="0" dirty="0">
                <a:solidFill>
                  <a:srgbClr val="0070C0"/>
                </a:solidFill>
              </a:rPr>
              <a:t>-</a:t>
            </a:r>
            <a:r>
              <a:rPr lang="en-GB" sz="2400" b="0" dirty="0">
                <a:solidFill>
                  <a:srgbClr val="0070C0"/>
                </a:solidFill>
              </a:rPr>
              <a:t>Programme Training:</a:t>
            </a:r>
            <a:r>
              <a:rPr lang="pl-PL" sz="2400" b="0" dirty="0">
                <a:solidFill>
                  <a:srgbClr val="0070C0"/>
                </a:solidFill>
              </a:rPr>
              <a:t> </a:t>
            </a:r>
            <a:r>
              <a:rPr lang="en-GB" sz="2400" b="0" dirty="0">
                <a:solidFill>
                  <a:srgbClr val="0070C0"/>
                </a:solidFill>
              </a:rPr>
              <a:t>The Apprenticeship Standard Learning Journey</a:t>
            </a:r>
            <a:endParaRPr lang="en-GB" sz="2400" b="0" dirty="0">
              <a:solidFill>
                <a:schemeClr val="tx1"/>
              </a:solidFill>
              <a:latin typeface="+mn-lt"/>
            </a:endParaRPr>
          </a:p>
        </p:txBody>
      </p:sp>
    </p:spTree>
    <p:extLst>
      <p:ext uri="{BB962C8B-B14F-4D97-AF65-F5344CB8AC3E}">
        <p14:creationId xmlns:p14="http://schemas.microsoft.com/office/powerpoint/2010/main" val="282735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1156063" y="978017"/>
            <a:ext cx="6093823" cy="4585871"/>
          </a:xfrm>
          <a:prstGeom prst="rect">
            <a:avLst/>
          </a:prstGeom>
          <a:noFill/>
        </p:spPr>
        <p:txBody>
          <a:bodyPr wrap="square">
            <a:spAutoFit/>
          </a:bodyPr>
          <a:lstStyle/>
          <a:p>
            <a:r>
              <a:rPr lang="en-GB" sz="1800" b="0" dirty="0">
                <a:solidFill>
                  <a:schemeClr val="tx1"/>
                </a:solidFill>
                <a:latin typeface="+mn-lt"/>
              </a:rPr>
              <a:t>They will need to:</a:t>
            </a:r>
            <a:endParaRPr lang="pl-PL" sz="1800" b="0" dirty="0">
              <a:solidFill>
                <a:schemeClr val="tx1"/>
              </a:solidFill>
              <a:latin typeface="+mn-lt"/>
            </a:endParaRPr>
          </a:p>
          <a:p>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Have the skills set to assist with and manage the process</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Have an understanding of the Standard and its Assessment Plan</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Set high expectations</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Listen</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Observe</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Encourage</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Motivate and give feedback</a:t>
            </a:r>
            <a:endParaRPr lang="pl-PL" sz="1800" b="0" dirty="0">
              <a:solidFill>
                <a:schemeClr val="tx1"/>
              </a:solidFill>
              <a:latin typeface="+mn-lt"/>
            </a:endParaRPr>
          </a:p>
          <a:p>
            <a:pPr marL="285750" indent="-285750">
              <a:spcAft>
                <a:spcPts val="600"/>
              </a:spcAft>
              <a:buFontTx/>
              <a:buChar char="-"/>
            </a:pPr>
            <a:r>
              <a:rPr lang="en-GB" sz="1800" b="0" dirty="0">
                <a:solidFill>
                  <a:schemeClr val="tx1"/>
                </a:solidFill>
                <a:latin typeface="+mn-lt"/>
              </a:rPr>
              <a:t>Be empathetic and patient</a:t>
            </a:r>
            <a:br>
              <a:rPr lang="en-GB" sz="1800" b="0" dirty="0">
                <a:solidFill>
                  <a:schemeClr val="tx1"/>
                </a:solidFill>
                <a:latin typeface="+mn-lt"/>
              </a:rPr>
            </a:br>
            <a:endParaRPr lang="pl-PL" sz="1800" b="0" dirty="0">
              <a:solidFill>
                <a:schemeClr val="tx1"/>
              </a:solidFill>
              <a:latin typeface="+mn-lt"/>
            </a:endParaRPr>
          </a:p>
          <a:p>
            <a:r>
              <a:rPr lang="en-GB" sz="1800" b="0" dirty="0">
                <a:solidFill>
                  <a:schemeClr val="tx1"/>
                </a:solidFill>
                <a:latin typeface="+mn-lt"/>
              </a:rPr>
              <a:t>Also the Training Provider with setting goals, completing reviews and contribute to confirming competence.</a:t>
            </a:r>
            <a:endParaRPr lang="en-GB" dirty="0"/>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979714" y="365590"/>
            <a:ext cx="8864930" cy="463899"/>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On-Programme Training:</a:t>
            </a:r>
            <a:r>
              <a:rPr lang="pl-PL" sz="2400" b="0" dirty="0">
                <a:solidFill>
                  <a:srgbClr val="0070C0"/>
                </a:solidFill>
              </a:rPr>
              <a:t> </a:t>
            </a:r>
            <a:r>
              <a:rPr lang="en-GB" sz="2400" dirty="0">
                <a:solidFill>
                  <a:srgbClr val="0070C0"/>
                </a:solidFill>
              </a:rPr>
              <a:t>Role of the Mentor</a:t>
            </a:r>
            <a:endParaRPr lang="en-GB" sz="2400" dirty="0">
              <a:solidFill>
                <a:schemeClr val="tx1"/>
              </a:solidFill>
              <a:latin typeface="+mn-lt"/>
            </a:endParaRPr>
          </a:p>
        </p:txBody>
      </p:sp>
      <p:pic>
        <p:nvPicPr>
          <p:cNvPr id="5" name="Picture 2">
            <a:extLst>
              <a:ext uri="{FF2B5EF4-FFF2-40B4-BE49-F238E27FC236}">
                <a16:creationId xmlns:a16="http://schemas.microsoft.com/office/drawing/2014/main" id="{D3AF30E2-883E-4BEB-BEE2-BA88150FBF5E}"/>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702177" y="2779510"/>
            <a:ext cx="3730668"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305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1013665" y="1523454"/>
            <a:ext cx="4884215" cy="2631490"/>
          </a:xfrm>
          <a:prstGeom prst="rect">
            <a:avLst/>
          </a:prstGeom>
          <a:noFill/>
        </p:spPr>
        <p:txBody>
          <a:bodyPr wrap="square">
            <a:spAutoFit/>
          </a:bodyPr>
          <a:lstStyle/>
          <a:p>
            <a:pPr>
              <a:spcAft>
                <a:spcPts val="1800"/>
              </a:spcAft>
            </a:pPr>
            <a:r>
              <a:rPr lang="en-GB" sz="2100" b="1" dirty="0">
                <a:solidFill>
                  <a:schemeClr val="tx1"/>
                </a:solidFill>
              </a:rPr>
              <a:t>Knowledge</a:t>
            </a:r>
            <a:r>
              <a:rPr lang="en-GB" sz="2100" dirty="0">
                <a:solidFill>
                  <a:schemeClr val="tx1"/>
                </a:solidFill>
              </a:rPr>
              <a:t> </a:t>
            </a:r>
            <a:r>
              <a:rPr lang="en-GB" sz="1800" dirty="0">
                <a:solidFill>
                  <a:schemeClr val="tx1"/>
                </a:solidFill>
              </a:rPr>
              <a:t>– knowledge learnt at college and on site.</a:t>
            </a:r>
          </a:p>
          <a:p>
            <a:pPr>
              <a:spcAft>
                <a:spcPts val="1800"/>
              </a:spcAft>
            </a:pPr>
            <a:r>
              <a:rPr lang="en-GB" sz="2100" b="1" dirty="0">
                <a:solidFill>
                  <a:schemeClr val="tx1"/>
                </a:solidFill>
              </a:rPr>
              <a:t>Skills </a:t>
            </a:r>
            <a:r>
              <a:rPr lang="en-GB" sz="2100" dirty="0">
                <a:solidFill>
                  <a:schemeClr val="tx1"/>
                </a:solidFill>
              </a:rPr>
              <a:t>– </a:t>
            </a:r>
            <a:r>
              <a:rPr lang="en-GB" sz="1800" dirty="0">
                <a:solidFill>
                  <a:schemeClr val="tx1"/>
                </a:solidFill>
              </a:rPr>
              <a:t>skills to carry out the job role. Learning, putting into practice and developing  skills learnt at college.</a:t>
            </a:r>
          </a:p>
          <a:p>
            <a:pPr>
              <a:spcAft>
                <a:spcPts val="1800"/>
              </a:spcAft>
            </a:pPr>
            <a:r>
              <a:rPr lang="en-GB" sz="2100" b="1" dirty="0">
                <a:solidFill>
                  <a:schemeClr val="tx1"/>
                </a:solidFill>
              </a:rPr>
              <a:t>Behaviours</a:t>
            </a:r>
            <a:r>
              <a:rPr lang="en-GB" sz="2100" dirty="0">
                <a:solidFill>
                  <a:schemeClr val="tx1"/>
                </a:solidFill>
              </a:rPr>
              <a:t> </a:t>
            </a:r>
            <a:r>
              <a:rPr lang="en-GB" sz="1800" dirty="0">
                <a:solidFill>
                  <a:schemeClr val="tx1"/>
                </a:solidFill>
              </a:rPr>
              <a:t>– communication, time management and organisational skills.</a:t>
            </a:r>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941819" y="470095"/>
            <a:ext cx="9255522"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On-Programme Training:</a:t>
            </a:r>
            <a:r>
              <a:rPr lang="pl-PL" sz="2400" b="0" dirty="0">
                <a:solidFill>
                  <a:srgbClr val="0070C0"/>
                </a:solidFill>
              </a:rPr>
              <a:t> </a:t>
            </a:r>
            <a:r>
              <a:rPr lang="en-GB" sz="2400" dirty="0">
                <a:solidFill>
                  <a:srgbClr val="0070C0"/>
                </a:solidFill>
              </a:rPr>
              <a:t>Knowledge, Skills and Behaviours</a:t>
            </a:r>
            <a:endParaRPr lang="en-GB" sz="2400" dirty="0">
              <a:solidFill>
                <a:schemeClr val="tx1"/>
              </a:solidFill>
            </a:endParaRPr>
          </a:p>
        </p:txBody>
      </p:sp>
      <p:pic>
        <p:nvPicPr>
          <p:cNvPr id="5" name="Picture 4">
            <a:extLst>
              <a:ext uri="{FF2B5EF4-FFF2-40B4-BE49-F238E27FC236}">
                <a16:creationId xmlns:a16="http://schemas.microsoft.com/office/drawing/2014/main" id="{ED4C2B41-808D-4660-AA41-5FC6DAB2029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50643" y="1645213"/>
            <a:ext cx="4291149" cy="2509731"/>
          </a:xfrm>
          <a:prstGeom prst="rect">
            <a:avLst/>
          </a:prstGeom>
          <a:ln>
            <a:noFill/>
          </a:ln>
          <a:effectLst>
            <a:softEdge rad="292100"/>
          </a:effectLst>
          <a:scene3d>
            <a:camera prst="orthographicFront">
              <a:rot lat="0" lon="0" rev="0"/>
            </a:camera>
            <a:lightRig rig="contrasting" dir="t">
              <a:rot lat="0" lon="0" rev="7800000"/>
            </a:lightRig>
          </a:scene3d>
          <a:sp3d>
            <a:bevelT w="139700" h="139700"/>
          </a:sp3d>
        </p:spPr>
      </p:pic>
    </p:spTree>
    <p:extLst>
      <p:ext uri="{BB962C8B-B14F-4D97-AF65-F5344CB8AC3E}">
        <p14:creationId xmlns:p14="http://schemas.microsoft.com/office/powerpoint/2010/main" val="176267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0A72D0-6EE7-495A-9B98-70C55BD694D5}"/>
              </a:ext>
            </a:extLst>
          </p:cNvPr>
          <p:cNvSpPr txBox="1"/>
          <p:nvPr/>
        </p:nvSpPr>
        <p:spPr>
          <a:xfrm>
            <a:off x="1107725" y="1213149"/>
            <a:ext cx="3905795" cy="3785652"/>
          </a:xfrm>
          <a:prstGeom prst="rect">
            <a:avLst/>
          </a:prstGeom>
          <a:noFill/>
        </p:spPr>
        <p:txBody>
          <a:bodyPr wrap="square">
            <a:spAutoFit/>
          </a:bodyPr>
          <a:lstStyle/>
          <a:p>
            <a:r>
              <a:rPr lang="en-GB" dirty="0">
                <a:solidFill>
                  <a:schemeClr val="tx1"/>
                </a:solidFill>
              </a:rPr>
              <a:t>A minimum of 20% Off The Job Training needs to take place.</a:t>
            </a:r>
          </a:p>
          <a:p>
            <a:endParaRPr lang="en-GB" dirty="0">
              <a:solidFill>
                <a:schemeClr val="tx1"/>
              </a:solidFill>
            </a:endParaRPr>
          </a:p>
          <a:p>
            <a:pPr>
              <a:spcAft>
                <a:spcPts val="1200"/>
              </a:spcAft>
            </a:pPr>
            <a:r>
              <a:rPr lang="en-GB" dirty="0">
                <a:solidFill>
                  <a:schemeClr val="tx1"/>
                </a:solidFill>
              </a:rPr>
              <a:t>This can include but is not limited to</a:t>
            </a:r>
            <a:r>
              <a:rPr lang="pl-PL" dirty="0">
                <a:solidFill>
                  <a:schemeClr val="tx1"/>
                </a:solidFill>
              </a:rPr>
              <a:t>:</a:t>
            </a:r>
            <a:endParaRPr lang="en-GB" dirty="0">
              <a:solidFill>
                <a:schemeClr val="tx1"/>
              </a:solidFill>
            </a:endParaRPr>
          </a:p>
          <a:p>
            <a:pPr marL="285750" indent="-285750">
              <a:spcAft>
                <a:spcPts val="1200"/>
              </a:spcAft>
              <a:buFont typeface="Arial" panose="020B0604020202020204" pitchFamily="34" charset="0"/>
              <a:buChar char="•"/>
            </a:pPr>
            <a:r>
              <a:rPr lang="en-GB" dirty="0">
                <a:solidFill>
                  <a:schemeClr val="tx1"/>
                </a:solidFill>
              </a:rPr>
              <a:t>Observing</a:t>
            </a:r>
          </a:p>
          <a:p>
            <a:pPr marL="285750" indent="-285750">
              <a:spcAft>
                <a:spcPts val="1200"/>
              </a:spcAft>
              <a:buFont typeface="Arial" panose="020B0604020202020204" pitchFamily="34" charset="0"/>
              <a:buChar char="•"/>
            </a:pPr>
            <a:r>
              <a:rPr lang="en-GB" dirty="0">
                <a:solidFill>
                  <a:schemeClr val="tx1"/>
                </a:solidFill>
              </a:rPr>
              <a:t>Practising</a:t>
            </a:r>
          </a:p>
          <a:p>
            <a:pPr marL="285750" indent="-285750">
              <a:spcAft>
                <a:spcPts val="1200"/>
              </a:spcAft>
              <a:buFont typeface="Arial" panose="020B0604020202020204" pitchFamily="34" charset="0"/>
              <a:buChar char="•"/>
            </a:pPr>
            <a:r>
              <a:rPr lang="en-GB" dirty="0">
                <a:solidFill>
                  <a:schemeClr val="tx1"/>
                </a:solidFill>
              </a:rPr>
              <a:t>Simulation</a:t>
            </a:r>
          </a:p>
          <a:p>
            <a:pPr marL="285750" indent="-285750">
              <a:spcAft>
                <a:spcPts val="1200"/>
              </a:spcAft>
              <a:buFont typeface="Arial" panose="020B0604020202020204" pitchFamily="34" charset="0"/>
              <a:buChar char="•"/>
            </a:pPr>
            <a:r>
              <a:rPr lang="en-GB" dirty="0">
                <a:solidFill>
                  <a:schemeClr val="tx1"/>
                </a:solidFill>
              </a:rPr>
              <a:t>Short courses</a:t>
            </a:r>
          </a:p>
          <a:p>
            <a:pPr marL="285750" indent="-285750">
              <a:spcAft>
                <a:spcPts val="1200"/>
              </a:spcAft>
              <a:buFont typeface="Arial" panose="020B0604020202020204" pitchFamily="34" charset="0"/>
              <a:buChar char="•"/>
            </a:pPr>
            <a:r>
              <a:rPr lang="en-GB" dirty="0">
                <a:solidFill>
                  <a:schemeClr val="tx1"/>
                </a:solidFill>
              </a:rPr>
              <a:t>Mentor feedback</a:t>
            </a:r>
          </a:p>
          <a:p>
            <a:pPr marL="285750" indent="-285750">
              <a:buFont typeface="Arial" panose="020B0604020202020204" pitchFamily="34" charset="0"/>
              <a:buChar char="•"/>
            </a:pPr>
            <a:r>
              <a:rPr lang="en-GB" dirty="0">
                <a:solidFill>
                  <a:schemeClr val="tx1"/>
                </a:solidFill>
              </a:rPr>
              <a:t>College attendance</a:t>
            </a:r>
          </a:p>
        </p:txBody>
      </p:sp>
      <p:sp>
        <p:nvSpPr>
          <p:cNvPr id="4" name="Title 3">
            <a:extLst>
              <a:ext uri="{FF2B5EF4-FFF2-40B4-BE49-F238E27FC236}">
                <a16:creationId xmlns:a16="http://schemas.microsoft.com/office/drawing/2014/main" id="{611935C8-2440-454B-A2E4-CC329DE7969F}"/>
              </a:ext>
            </a:extLst>
          </p:cNvPr>
          <p:cNvSpPr>
            <a:spLocks noGrp="1"/>
          </p:cNvSpPr>
          <p:nvPr/>
        </p:nvSpPr>
        <p:spPr>
          <a:xfrm>
            <a:off x="948350" y="483158"/>
            <a:ext cx="9255522" cy="43204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1400" b="1" kern="1200">
                <a:solidFill>
                  <a:schemeClr val="tx2"/>
                </a:solidFill>
                <a:latin typeface="+mj-lt"/>
                <a:ea typeface="+mj-ea"/>
                <a:cs typeface="+mj-cs"/>
              </a:defRPr>
            </a:lvl1pPr>
          </a:lstStyle>
          <a:p>
            <a:r>
              <a:rPr lang="en-GB" sz="2400" b="0" dirty="0">
                <a:solidFill>
                  <a:srgbClr val="0070C0"/>
                </a:solidFill>
              </a:rPr>
              <a:t>On Programme Training:</a:t>
            </a:r>
            <a:r>
              <a:rPr lang="pl-PL" sz="2400" b="0" dirty="0">
                <a:solidFill>
                  <a:srgbClr val="0070C0"/>
                </a:solidFill>
              </a:rPr>
              <a:t> </a:t>
            </a:r>
            <a:r>
              <a:rPr lang="en-GB" sz="2400" dirty="0">
                <a:solidFill>
                  <a:srgbClr val="0070C0"/>
                </a:solidFill>
              </a:rPr>
              <a:t>Off The Job Training</a:t>
            </a:r>
            <a:endParaRPr lang="en-GB" sz="2400" dirty="0">
              <a:solidFill>
                <a:schemeClr val="tx1"/>
              </a:solidFill>
            </a:endParaRPr>
          </a:p>
        </p:txBody>
      </p:sp>
      <p:pic>
        <p:nvPicPr>
          <p:cNvPr id="5" name="Picture 4" descr="A person standing in a room&#10;&#10;Description automatically generated">
            <a:extLst>
              <a:ext uri="{FF2B5EF4-FFF2-40B4-BE49-F238E27FC236}">
                <a16:creationId xmlns:a16="http://schemas.microsoft.com/office/drawing/2014/main" id="{E55B4501-9B17-4D80-BBAA-FC2B6551D79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08925" y="1681478"/>
            <a:ext cx="4423099" cy="3317323"/>
          </a:xfrm>
          <a:prstGeom prst="rect">
            <a:avLst/>
          </a:prstGeom>
          <a:ln>
            <a:noFill/>
          </a:ln>
          <a:effectLst/>
        </p:spPr>
      </p:pic>
    </p:spTree>
    <p:extLst>
      <p:ext uri="{BB962C8B-B14F-4D97-AF65-F5344CB8AC3E}">
        <p14:creationId xmlns:p14="http://schemas.microsoft.com/office/powerpoint/2010/main" val="282692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005005F7EB6B4CBFAA2C7DA9F1B442" ma:contentTypeVersion="12" ma:contentTypeDescription="Create a new document." ma:contentTypeScope="" ma:versionID="998c50ae31975f2b940be5675a80c468">
  <xsd:schema xmlns:xsd="http://www.w3.org/2001/XMLSchema" xmlns:xs="http://www.w3.org/2001/XMLSchema" xmlns:p="http://schemas.microsoft.com/office/2006/metadata/properties" xmlns:ns2="d96540f9-1e70-46da-9c72-9d190af97d10" xmlns:ns3="9fc78387-dba9-4a58-896c-9605d76c970b" targetNamespace="http://schemas.microsoft.com/office/2006/metadata/properties" ma:root="true" ma:fieldsID="45aafb764cc129243cbb93265f1a5fb3" ns2:_="" ns3:_="">
    <xsd:import namespace="d96540f9-1e70-46da-9c72-9d190af97d10"/>
    <xsd:import namespace="9fc78387-dba9-4a58-896c-9605d76c97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6540f9-1e70-46da-9c72-9d190af97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c78387-dba9-4a58-896c-9605d76c970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1856C4-4D66-490F-BF44-20BDAAADC4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6540f9-1e70-46da-9c72-9d190af97d10"/>
    <ds:schemaRef ds:uri="9fc78387-dba9-4a58-896c-9605d76c97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D18F39-D57D-4196-948C-526DC82E7B3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40F7238-3D89-429E-ABD4-1F89A50EFB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1331</TotalTime>
  <Words>1599</Words>
  <Application>Microsoft Office PowerPoint</Application>
  <PresentationFormat>Widescreen</PresentationFormat>
  <Paragraphs>154</Paragraphs>
  <Slides>13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Cambria</vt:lpstr>
      <vt:lpstr>inherit</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Blazej Zimnak</dc:creator>
  <cp:lastModifiedBy>Blazej Zimnak</cp:lastModifiedBy>
  <cp:revision>27</cp:revision>
  <dcterms:created xsi:type="dcterms:W3CDTF">2021-02-09T11:35:20Z</dcterms:created>
  <dcterms:modified xsi:type="dcterms:W3CDTF">2021-02-16T11:52:17Z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0x0101007E005005F7EB6B4CBFAA2C7DA9F1B442</vt:lpwstr>
  </property>
</Properties>
</file>